
<file path=[Content_Types].xml><?xml version="1.0" encoding="utf-8"?>
<Types xmlns="http://schemas.openxmlformats.org/package/2006/content-types">
  <Default ContentType="application/x-fontdata" Extension="fntdata"/>
  <Default ContentType="image/jpeg" Extension="jpeg"/>
  <Default ContentType="video/mp4" Extension="mp4"/>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Lst>
  <p:sldSz cx="18288000" cy="10287000"/>
  <p:notesSz cx="6858000" cy="9144000"/>
  <p:embeddedFontLst>
    <p:embeddedFont>
      <p:font typeface="Barlow Bold" charset="1" panose="00000800000000000000"/>
      <p:regular r:id="rId24"/>
    </p:embeddedFont>
    <p:embeddedFont>
      <p:font typeface="Barlow Medium" charset="1" panose="00000600000000000000"/>
      <p:regular r:id="rId25"/>
    </p:embeddedFont>
    <p:embeddedFont>
      <p:font typeface="Barlow" charset="1" panose="00000500000000000000"/>
      <p:regular r:id="rId26"/>
    </p:embeddedFont>
    <p:embeddedFont>
      <p:font typeface="Open Sans Bold" charset="1" panose="020B0806030504020204"/>
      <p:regular r:id="rId27"/>
    </p:embeddedFont>
    <p:embeddedFont>
      <p:font typeface="League Spartan" charset="1" panose="00000800000000000000"/>
      <p:regular r:id="rId28"/>
    </p:embeddedFont>
    <p:embeddedFont>
      <p:font typeface="Open Sans" charset="1" panose="020B0606030504020204"/>
      <p:regular r:id="rId2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12.jpeg" Type="http://schemas.openxmlformats.org/officeDocument/2006/relationships/image"/><Relationship Id="rId4" Target="../media/VAGooDNaVWo.mp4" Type="http://schemas.openxmlformats.org/officeDocument/2006/relationships/video"/><Relationship Id="rId5" Target="../media/VAGooDNaVWo.mp4" Type="http://schemas.microsoft.com/office/2007/relationships/media"/></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13.jpeg" Type="http://schemas.openxmlformats.org/officeDocument/2006/relationships/image"/><Relationship Id="rId4" Target="../media/VAGopXop3XY.mp4" Type="http://schemas.openxmlformats.org/officeDocument/2006/relationships/video"/><Relationship Id="rId5" Target="../media/VAGopXop3XY.mp4" Type="http://schemas.microsoft.com/office/2007/relationships/media"/><Relationship Id="rId6" Target="../media/image14.jpe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jpeg" Type="http://schemas.openxmlformats.org/officeDocument/2006/relationships/image"/><Relationship Id="rId3" Target="../media/VAGoplcbU5Q.mp4" Type="http://schemas.openxmlformats.org/officeDocument/2006/relationships/video"/><Relationship Id="rId4" Target="../media/VAGoplcbU5Q.mp4" Type="http://schemas.microsoft.com/office/2007/relationships/media"/><Relationship Id="rId5" Target="../media/image2.png" Type="http://schemas.openxmlformats.org/officeDocument/2006/relationships/image"/><Relationship Id="rId6" Target="../media/image16.jpe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17.jpeg" Type="http://schemas.openxmlformats.org/officeDocument/2006/relationships/image"/><Relationship Id="rId4" Target="../media/VAGoqugduog.mp4" Type="http://schemas.openxmlformats.org/officeDocument/2006/relationships/video"/><Relationship Id="rId5" Target="../media/VAGoqugduog.mp4" Type="http://schemas.microsoft.com/office/2007/relationships/media"/><Relationship Id="rId6" Target="../media/image18.jpeg" Type="http://schemas.openxmlformats.org/officeDocument/2006/relationships/image"/><Relationship Id="rId7" Target="../media/VAGoqkp63q4.mp4" Type="http://schemas.openxmlformats.org/officeDocument/2006/relationships/video"/><Relationship Id="rId8" Target="../media/VAGoqkp63q4.mp4" Type="http://schemas.microsoft.com/office/2007/relationships/media"/><Relationship Id="rId9" Target="../media/image14.jpe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19.jpeg" Type="http://schemas.openxmlformats.org/officeDocument/2006/relationships/image"/><Relationship Id="rId4" Target="../media/VAGoprceDHw.mp4" Type="http://schemas.openxmlformats.org/officeDocument/2006/relationships/video"/><Relationship Id="rId5" Target="../media/VAGoprceDHw.mp4" Type="http://schemas.microsoft.com/office/2007/relationships/media"/></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20.png" Type="http://schemas.openxmlformats.org/officeDocument/2006/relationships/image"/><Relationship Id="rId4" Target="../media/image21.png" Type="http://schemas.openxmlformats.org/officeDocument/2006/relationships/image"/><Relationship Id="rId5" Target="../media/image22.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4.png" Type="http://schemas.openxmlformats.org/officeDocument/2006/relationships/image"/><Relationship Id="rId4" Target="../media/image5.jpeg" Type="http://schemas.openxmlformats.org/officeDocument/2006/relationships/image"/><Relationship Id="rId5" Target="../media/VAGoivALK94.mp4" Type="http://schemas.openxmlformats.org/officeDocument/2006/relationships/video"/><Relationship Id="rId6" Target="../media/VAGoivALK94.mp4" Type="http://schemas.microsoft.com/office/2007/relationships/media"/><Relationship Id="rId7" Target="../media/image6.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7.png" Type="http://schemas.openxmlformats.org/officeDocument/2006/relationships/image"/><Relationship Id="rId4" Target="../media/image8.png" Type="http://schemas.openxmlformats.org/officeDocument/2006/relationships/image"/><Relationship Id="rId5" Target="../media/image9.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2.png" Type="http://schemas.openxmlformats.org/officeDocument/2006/relationships/image"/><Relationship Id="rId4" Target="../media/image8.png" Type="http://schemas.openxmlformats.org/officeDocument/2006/relationships/image"/><Relationship Id="rId5" Target="../media/image9.png" Type="http://schemas.openxmlformats.org/officeDocument/2006/relationships/image"/><Relationship Id="rId6" Target="../media/image11.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FD558"/>
        </a:solidFill>
      </p:bgPr>
    </p:bg>
    <p:spTree>
      <p:nvGrpSpPr>
        <p:cNvPr id="1" name=""/>
        <p:cNvGrpSpPr/>
        <p:nvPr/>
      </p:nvGrpSpPr>
      <p:grpSpPr>
        <a:xfrm>
          <a:off x="0" y="0"/>
          <a:ext cx="0" cy="0"/>
          <a:chOff x="0" y="0"/>
          <a:chExt cx="0" cy="0"/>
        </a:xfrm>
      </p:grpSpPr>
      <p:grpSp>
        <p:nvGrpSpPr>
          <p:cNvPr name="Group 2" id="2"/>
          <p:cNvGrpSpPr/>
          <p:nvPr/>
        </p:nvGrpSpPr>
        <p:grpSpPr>
          <a:xfrm rot="0">
            <a:off x="651750" y="651750"/>
            <a:ext cx="16984499" cy="8983499"/>
            <a:chOff x="0" y="0"/>
            <a:chExt cx="22645999" cy="11977999"/>
          </a:xfrm>
        </p:grpSpPr>
        <p:grpSp>
          <p:nvGrpSpPr>
            <p:cNvPr name="Group 3" id="3"/>
            <p:cNvGrpSpPr/>
            <p:nvPr/>
          </p:nvGrpSpPr>
          <p:grpSpPr>
            <a:xfrm rot="0">
              <a:off x="0" y="0"/>
              <a:ext cx="22645999" cy="11977999"/>
              <a:chOff x="0" y="0"/>
              <a:chExt cx="5745374" cy="3038863"/>
            </a:xfrm>
          </p:grpSpPr>
          <p:sp>
            <p:nvSpPr>
              <p:cNvPr name="Freeform 4" id="4"/>
              <p:cNvSpPr/>
              <p:nvPr/>
            </p:nvSpPr>
            <p:spPr>
              <a:xfrm flipH="false" flipV="false" rot="0">
                <a:off x="0" y="0"/>
                <a:ext cx="5745374" cy="3038863"/>
              </a:xfrm>
              <a:custGeom>
                <a:avLst/>
                <a:gdLst/>
                <a:ahLst/>
                <a:cxnLst/>
                <a:rect r="r" b="b" t="t" l="l"/>
                <a:pathLst>
                  <a:path h="3038863" w="5745374">
                    <a:moveTo>
                      <a:pt x="5620914" y="3038863"/>
                    </a:moveTo>
                    <a:lnTo>
                      <a:pt x="124460" y="3038863"/>
                    </a:lnTo>
                    <a:cubicBezTo>
                      <a:pt x="55880" y="3038863"/>
                      <a:pt x="0" y="2982983"/>
                      <a:pt x="0" y="2914403"/>
                    </a:cubicBezTo>
                    <a:lnTo>
                      <a:pt x="0" y="124460"/>
                    </a:lnTo>
                    <a:cubicBezTo>
                      <a:pt x="0" y="55880"/>
                      <a:pt x="55880" y="0"/>
                      <a:pt x="124460" y="0"/>
                    </a:cubicBezTo>
                    <a:lnTo>
                      <a:pt x="5620914" y="0"/>
                    </a:lnTo>
                    <a:cubicBezTo>
                      <a:pt x="5689494" y="0"/>
                      <a:pt x="5745374" y="55880"/>
                      <a:pt x="5745374" y="124460"/>
                    </a:cubicBezTo>
                    <a:lnTo>
                      <a:pt x="5745374" y="2914403"/>
                    </a:lnTo>
                    <a:cubicBezTo>
                      <a:pt x="5745374" y="2982983"/>
                      <a:pt x="5689494" y="3038863"/>
                      <a:pt x="5620914" y="3038863"/>
                    </a:cubicBezTo>
                    <a:close/>
                  </a:path>
                </a:pathLst>
              </a:custGeom>
              <a:solidFill>
                <a:srgbClr val="FFFFFF"/>
              </a:solidFill>
            </p:spPr>
          </p:sp>
        </p:grpSp>
        <p:sp>
          <p:nvSpPr>
            <p:cNvPr name="AutoShape 5" id="5"/>
            <p:cNvSpPr/>
            <p:nvPr/>
          </p:nvSpPr>
          <p:spPr>
            <a:xfrm rot="0">
              <a:off x="0" y="1266422"/>
              <a:ext cx="22645999" cy="0"/>
            </a:xfrm>
            <a:prstGeom prst="line">
              <a:avLst/>
            </a:prstGeom>
            <a:ln cap="rnd" w="12700">
              <a:solidFill>
                <a:srgbClr val="000000"/>
              </a:solidFill>
              <a:prstDash val="solid"/>
              <a:headEnd type="none" len="sm" w="sm"/>
              <a:tailEnd type="none" len="sm" w="sm"/>
            </a:ln>
          </p:spPr>
        </p:sp>
        <p:grpSp>
          <p:nvGrpSpPr>
            <p:cNvPr name="Group 6" id="6"/>
            <p:cNvGrpSpPr/>
            <p:nvPr/>
          </p:nvGrpSpPr>
          <p:grpSpPr>
            <a:xfrm rot="-10800000">
              <a:off x="1386781" y="502600"/>
              <a:ext cx="289704" cy="289704"/>
              <a:chOff x="0" y="0"/>
              <a:chExt cx="6350000" cy="6350000"/>
            </a:xfrm>
          </p:grpSpPr>
          <p:sp>
            <p:nvSpPr>
              <p:cNvPr name="Freeform 7" id="7"/>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DECED"/>
              </a:solidFill>
            </p:spPr>
          </p:sp>
        </p:grpSp>
        <p:grpSp>
          <p:nvGrpSpPr>
            <p:cNvPr name="Group 8" id="8"/>
            <p:cNvGrpSpPr/>
            <p:nvPr/>
          </p:nvGrpSpPr>
          <p:grpSpPr>
            <a:xfrm rot="-10800000">
              <a:off x="1039940" y="502600"/>
              <a:ext cx="289704" cy="289704"/>
              <a:chOff x="0" y="0"/>
              <a:chExt cx="6350000" cy="6350000"/>
            </a:xfrm>
          </p:grpSpPr>
          <p:sp>
            <p:nvSpPr>
              <p:cNvPr name="Freeform 9" id="9"/>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D558"/>
              </a:solidFill>
            </p:spPr>
          </p:sp>
        </p:grpSp>
        <p:grpSp>
          <p:nvGrpSpPr>
            <p:cNvPr name="Group 10" id="10"/>
            <p:cNvGrpSpPr/>
            <p:nvPr/>
          </p:nvGrpSpPr>
          <p:grpSpPr>
            <a:xfrm rot="-10800000">
              <a:off x="693100" y="502600"/>
              <a:ext cx="289704" cy="289704"/>
              <a:chOff x="0" y="0"/>
              <a:chExt cx="6350000" cy="6350000"/>
            </a:xfrm>
          </p:grpSpPr>
          <p:sp>
            <p:nvSpPr>
              <p:cNvPr name="Freeform 11" id="11"/>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171717"/>
              </a:solidFill>
            </p:spPr>
          </p:sp>
        </p:grpSp>
      </p:grpSp>
      <p:grpSp>
        <p:nvGrpSpPr>
          <p:cNvPr name="Group 12" id="12"/>
          <p:cNvGrpSpPr/>
          <p:nvPr/>
        </p:nvGrpSpPr>
        <p:grpSpPr>
          <a:xfrm rot="0">
            <a:off x="7308248" y="3877686"/>
            <a:ext cx="9191333" cy="1051913"/>
            <a:chOff x="0" y="0"/>
            <a:chExt cx="9665416" cy="1106170"/>
          </a:xfrm>
        </p:grpSpPr>
        <p:sp>
          <p:nvSpPr>
            <p:cNvPr name="Freeform 13" id="13"/>
            <p:cNvSpPr/>
            <p:nvPr/>
          </p:nvSpPr>
          <p:spPr>
            <a:xfrm flipH="false" flipV="false" rot="0">
              <a:off x="0" y="0"/>
              <a:ext cx="9666686" cy="1106170"/>
            </a:xfrm>
            <a:custGeom>
              <a:avLst/>
              <a:gdLst/>
              <a:ahLst/>
              <a:cxnLst/>
              <a:rect r="r" b="b" t="t" l="l"/>
              <a:pathLst>
                <a:path h="1106170" w="9666686">
                  <a:moveTo>
                    <a:pt x="9112965" y="1106170"/>
                  </a:moveTo>
                  <a:lnTo>
                    <a:pt x="553720" y="1106170"/>
                  </a:lnTo>
                  <a:cubicBezTo>
                    <a:pt x="247650" y="1106170"/>
                    <a:pt x="0" y="858520"/>
                    <a:pt x="0" y="553720"/>
                  </a:cubicBezTo>
                  <a:cubicBezTo>
                    <a:pt x="0" y="247650"/>
                    <a:pt x="247650" y="0"/>
                    <a:pt x="553720" y="0"/>
                  </a:cubicBezTo>
                  <a:lnTo>
                    <a:pt x="9112965" y="0"/>
                  </a:lnTo>
                  <a:cubicBezTo>
                    <a:pt x="9419036" y="0"/>
                    <a:pt x="9666686" y="247650"/>
                    <a:pt x="9666686" y="553720"/>
                  </a:cubicBezTo>
                  <a:cubicBezTo>
                    <a:pt x="9665415" y="858520"/>
                    <a:pt x="9417765" y="1106170"/>
                    <a:pt x="9112965" y="1106170"/>
                  </a:cubicBezTo>
                  <a:close/>
                </a:path>
              </a:pathLst>
            </a:custGeom>
            <a:solidFill>
              <a:srgbClr val="171717"/>
            </a:solidFill>
          </p:spPr>
        </p:sp>
      </p:grpSp>
      <p:sp>
        <p:nvSpPr>
          <p:cNvPr name="Freeform 14" id="14"/>
          <p:cNvSpPr/>
          <p:nvPr/>
        </p:nvSpPr>
        <p:spPr>
          <a:xfrm flipH="false" flipV="false" rot="0">
            <a:off x="15338455" y="776820"/>
            <a:ext cx="1920845" cy="777942"/>
          </a:xfrm>
          <a:custGeom>
            <a:avLst/>
            <a:gdLst/>
            <a:ahLst/>
            <a:cxnLst/>
            <a:rect r="r" b="b" t="t" l="l"/>
            <a:pathLst>
              <a:path h="777942" w="1920845">
                <a:moveTo>
                  <a:pt x="0" y="0"/>
                </a:moveTo>
                <a:lnTo>
                  <a:pt x="1920845" y="0"/>
                </a:lnTo>
                <a:lnTo>
                  <a:pt x="1920845" y="777942"/>
                </a:lnTo>
                <a:lnTo>
                  <a:pt x="0" y="777942"/>
                </a:lnTo>
                <a:lnTo>
                  <a:pt x="0" y="0"/>
                </a:lnTo>
                <a:close/>
              </a:path>
            </a:pathLst>
          </a:custGeom>
          <a:blipFill>
            <a:blip r:embed="rId2"/>
            <a:stretch>
              <a:fillRect l="0" t="0" r="0" b="0"/>
            </a:stretch>
          </a:blipFill>
        </p:spPr>
      </p:sp>
      <p:sp>
        <p:nvSpPr>
          <p:cNvPr name="Freeform 15" id="15"/>
          <p:cNvSpPr/>
          <p:nvPr/>
        </p:nvSpPr>
        <p:spPr>
          <a:xfrm flipH="false" flipV="false" rot="0">
            <a:off x="2077" y="0"/>
            <a:ext cx="776820" cy="776820"/>
          </a:xfrm>
          <a:custGeom>
            <a:avLst/>
            <a:gdLst/>
            <a:ahLst/>
            <a:cxnLst/>
            <a:rect r="r" b="b" t="t" l="l"/>
            <a:pathLst>
              <a:path h="776820" w="776820">
                <a:moveTo>
                  <a:pt x="0" y="0"/>
                </a:moveTo>
                <a:lnTo>
                  <a:pt x="776820" y="0"/>
                </a:lnTo>
                <a:lnTo>
                  <a:pt x="776820" y="776820"/>
                </a:lnTo>
                <a:lnTo>
                  <a:pt x="0" y="776820"/>
                </a:lnTo>
                <a:lnTo>
                  <a:pt x="0" y="0"/>
                </a:lnTo>
                <a:close/>
              </a:path>
            </a:pathLst>
          </a:custGeom>
          <a:blipFill>
            <a:blip r:embed="rId3"/>
            <a:stretch>
              <a:fillRect l="0" t="0" r="0" b="0"/>
            </a:stretch>
          </a:blipFill>
        </p:spPr>
      </p:sp>
      <p:sp>
        <p:nvSpPr>
          <p:cNvPr name="Freeform 16" id="16"/>
          <p:cNvSpPr/>
          <p:nvPr/>
        </p:nvSpPr>
        <p:spPr>
          <a:xfrm flipH="false" flipV="false" rot="0">
            <a:off x="1319073" y="2944579"/>
            <a:ext cx="3970041" cy="3970041"/>
          </a:xfrm>
          <a:custGeom>
            <a:avLst/>
            <a:gdLst/>
            <a:ahLst/>
            <a:cxnLst/>
            <a:rect r="r" b="b" t="t" l="l"/>
            <a:pathLst>
              <a:path h="3970041" w="3970041">
                <a:moveTo>
                  <a:pt x="0" y="0"/>
                </a:moveTo>
                <a:lnTo>
                  <a:pt x="3970041" y="0"/>
                </a:lnTo>
                <a:lnTo>
                  <a:pt x="3970041" y="3970041"/>
                </a:lnTo>
                <a:lnTo>
                  <a:pt x="0" y="3970041"/>
                </a:lnTo>
                <a:lnTo>
                  <a:pt x="0" y="0"/>
                </a:lnTo>
                <a:close/>
              </a:path>
            </a:pathLst>
          </a:custGeom>
          <a:blipFill>
            <a:blip r:embed="rId4"/>
            <a:stretch>
              <a:fillRect l="0" t="0" r="0" b="0"/>
            </a:stretch>
          </a:blipFill>
        </p:spPr>
      </p:sp>
      <p:sp>
        <p:nvSpPr>
          <p:cNvPr name="TextBox 17" id="17"/>
          <p:cNvSpPr txBox="true"/>
          <p:nvPr/>
        </p:nvSpPr>
        <p:spPr>
          <a:xfrm rot="0">
            <a:off x="9144000" y="5305425"/>
            <a:ext cx="4595667" cy="1161778"/>
          </a:xfrm>
          <a:prstGeom prst="rect">
            <a:avLst/>
          </a:prstGeom>
        </p:spPr>
        <p:txBody>
          <a:bodyPr anchor="t" rtlCol="false" tIns="0" lIns="0" bIns="0" rIns="0">
            <a:spAutoFit/>
          </a:bodyPr>
          <a:lstStyle/>
          <a:p>
            <a:pPr algn="l">
              <a:lnSpc>
                <a:spcPts val="8714"/>
              </a:lnSpc>
            </a:pPr>
            <a:r>
              <a:rPr lang="en-US" sz="8714" b="true">
                <a:solidFill>
                  <a:srgbClr val="171717"/>
                </a:solidFill>
                <a:latin typeface="Barlow Bold"/>
                <a:ea typeface="Barlow Bold"/>
                <a:cs typeface="Barlow Bold"/>
                <a:sym typeface="Barlow Bold"/>
              </a:rPr>
              <a:t>     ITM3</a:t>
            </a:r>
          </a:p>
        </p:txBody>
      </p:sp>
      <p:sp>
        <p:nvSpPr>
          <p:cNvPr name="TextBox 18" id="18"/>
          <p:cNvSpPr txBox="true"/>
          <p:nvPr/>
        </p:nvSpPr>
        <p:spPr>
          <a:xfrm rot="0">
            <a:off x="7522108" y="4167423"/>
            <a:ext cx="8328512" cy="415290"/>
          </a:xfrm>
          <a:prstGeom prst="rect">
            <a:avLst/>
          </a:prstGeom>
        </p:spPr>
        <p:txBody>
          <a:bodyPr anchor="t" rtlCol="false" tIns="0" lIns="0" bIns="0" rIns="0">
            <a:spAutoFit/>
          </a:bodyPr>
          <a:lstStyle/>
          <a:p>
            <a:pPr algn="ctr">
              <a:lnSpc>
                <a:spcPts val="3359"/>
              </a:lnSpc>
            </a:pPr>
            <a:r>
              <a:rPr lang="en-US" sz="2400" b="true">
                <a:solidFill>
                  <a:srgbClr val="FFFFFF"/>
                </a:solidFill>
                <a:latin typeface="Barlow Bold"/>
                <a:ea typeface="Barlow Bold"/>
                <a:cs typeface="Barlow Bold"/>
                <a:sym typeface="Barlow Bold"/>
              </a:rPr>
              <a:t>Projet - LU2IN013 Soutenance Finale</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5B6EEF"/>
        </a:solidFill>
      </p:bgPr>
    </p:bg>
    <p:spTree>
      <p:nvGrpSpPr>
        <p:cNvPr id="1" name=""/>
        <p:cNvGrpSpPr/>
        <p:nvPr/>
      </p:nvGrpSpPr>
      <p:grpSpPr>
        <a:xfrm>
          <a:off x="0" y="0"/>
          <a:ext cx="0" cy="0"/>
          <a:chOff x="0" y="0"/>
          <a:chExt cx="0" cy="0"/>
        </a:xfrm>
      </p:grpSpPr>
      <p:grpSp>
        <p:nvGrpSpPr>
          <p:cNvPr name="Group 2" id="2"/>
          <p:cNvGrpSpPr/>
          <p:nvPr/>
        </p:nvGrpSpPr>
        <p:grpSpPr>
          <a:xfrm rot="0">
            <a:off x="651750" y="651750"/>
            <a:ext cx="16984499" cy="8983499"/>
            <a:chOff x="0" y="0"/>
            <a:chExt cx="22645999" cy="11977999"/>
          </a:xfrm>
        </p:grpSpPr>
        <p:grpSp>
          <p:nvGrpSpPr>
            <p:cNvPr name="Group 3" id="3"/>
            <p:cNvGrpSpPr/>
            <p:nvPr/>
          </p:nvGrpSpPr>
          <p:grpSpPr>
            <a:xfrm rot="0">
              <a:off x="0" y="0"/>
              <a:ext cx="22645999" cy="11977999"/>
              <a:chOff x="0" y="0"/>
              <a:chExt cx="5745374" cy="3038863"/>
            </a:xfrm>
          </p:grpSpPr>
          <p:sp>
            <p:nvSpPr>
              <p:cNvPr name="Freeform 4" id="4"/>
              <p:cNvSpPr/>
              <p:nvPr/>
            </p:nvSpPr>
            <p:spPr>
              <a:xfrm flipH="false" flipV="false" rot="0">
                <a:off x="0" y="0"/>
                <a:ext cx="5745374" cy="3038863"/>
              </a:xfrm>
              <a:custGeom>
                <a:avLst/>
                <a:gdLst/>
                <a:ahLst/>
                <a:cxnLst/>
                <a:rect r="r" b="b" t="t" l="l"/>
                <a:pathLst>
                  <a:path h="3038863" w="5745374">
                    <a:moveTo>
                      <a:pt x="5620914" y="3038863"/>
                    </a:moveTo>
                    <a:lnTo>
                      <a:pt x="124460" y="3038863"/>
                    </a:lnTo>
                    <a:cubicBezTo>
                      <a:pt x="55880" y="3038863"/>
                      <a:pt x="0" y="2982983"/>
                      <a:pt x="0" y="2914403"/>
                    </a:cubicBezTo>
                    <a:lnTo>
                      <a:pt x="0" y="124460"/>
                    </a:lnTo>
                    <a:cubicBezTo>
                      <a:pt x="0" y="55880"/>
                      <a:pt x="55880" y="0"/>
                      <a:pt x="124460" y="0"/>
                    </a:cubicBezTo>
                    <a:lnTo>
                      <a:pt x="5620914" y="0"/>
                    </a:lnTo>
                    <a:cubicBezTo>
                      <a:pt x="5689494" y="0"/>
                      <a:pt x="5745374" y="55880"/>
                      <a:pt x="5745374" y="124460"/>
                    </a:cubicBezTo>
                    <a:lnTo>
                      <a:pt x="5745374" y="2914403"/>
                    </a:lnTo>
                    <a:cubicBezTo>
                      <a:pt x="5745374" y="2982983"/>
                      <a:pt x="5689494" y="3038863"/>
                      <a:pt x="5620914" y="3038863"/>
                    </a:cubicBezTo>
                    <a:close/>
                  </a:path>
                </a:pathLst>
              </a:custGeom>
              <a:solidFill>
                <a:srgbClr val="FFFFFF"/>
              </a:solidFill>
            </p:spPr>
          </p:sp>
        </p:grpSp>
        <p:sp>
          <p:nvSpPr>
            <p:cNvPr name="AutoShape 5" id="5"/>
            <p:cNvSpPr/>
            <p:nvPr/>
          </p:nvSpPr>
          <p:spPr>
            <a:xfrm rot="0">
              <a:off x="0" y="1266422"/>
              <a:ext cx="22645999" cy="0"/>
            </a:xfrm>
            <a:prstGeom prst="line">
              <a:avLst/>
            </a:prstGeom>
            <a:ln cap="rnd" w="12700">
              <a:solidFill>
                <a:srgbClr val="000000"/>
              </a:solidFill>
              <a:prstDash val="solid"/>
              <a:headEnd type="none" len="sm" w="sm"/>
              <a:tailEnd type="none" len="sm" w="sm"/>
            </a:ln>
          </p:spPr>
        </p:sp>
        <p:grpSp>
          <p:nvGrpSpPr>
            <p:cNvPr name="Group 6" id="6"/>
            <p:cNvGrpSpPr/>
            <p:nvPr/>
          </p:nvGrpSpPr>
          <p:grpSpPr>
            <a:xfrm rot="-10800000">
              <a:off x="1386781" y="502600"/>
              <a:ext cx="289704" cy="289704"/>
              <a:chOff x="0" y="0"/>
              <a:chExt cx="6350000" cy="6350000"/>
            </a:xfrm>
          </p:grpSpPr>
          <p:sp>
            <p:nvSpPr>
              <p:cNvPr name="Freeform 7" id="7"/>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DECED"/>
              </a:solidFill>
            </p:spPr>
          </p:sp>
        </p:grpSp>
        <p:grpSp>
          <p:nvGrpSpPr>
            <p:cNvPr name="Group 8" id="8"/>
            <p:cNvGrpSpPr/>
            <p:nvPr/>
          </p:nvGrpSpPr>
          <p:grpSpPr>
            <a:xfrm rot="-10800000">
              <a:off x="1039940" y="502600"/>
              <a:ext cx="289704" cy="289704"/>
              <a:chOff x="0" y="0"/>
              <a:chExt cx="6350000" cy="6350000"/>
            </a:xfrm>
          </p:grpSpPr>
          <p:sp>
            <p:nvSpPr>
              <p:cNvPr name="Freeform 9" id="9"/>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5B6EEF"/>
              </a:solidFill>
            </p:spPr>
          </p:sp>
        </p:grpSp>
        <p:grpSp>
          <p:nvGrpSpPr>
            <p:cNvPr name="Group 10" id="10"/>
            <p:cNvGrpSpPr/>
            <p:nvPr/>
          </p:nvGrpSpPr>
          <p:grpSpPr>
            <a:xfrm rot="-10800000">
              <a:off x="693100" y="502600"/>
              <a:ext cx="289704" cy="289704"/>
              <a:chOff x="0" y="0"/>
              <a:chExt cx="6350000" cy="6350000"/>
            </a:xfrm>
          </p:grpSpPr>
          <p:sp>
            <p:nvSpPr>
              <p:cNvPr name="Freeform 11" id="11"/>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171717"/>
              </a:solidFill>
            </p:spPr>
          </p:sp>
        </p:grpSp>
      </p:grpSp>
      <p:sp>
        <p:nvSpPr>
          <p:cNvPr name="TextBox 12" id="12"/>
          <p:cNvSpPr txBox="true"/>
          <p:nvPr/>
        </p:nvSpPr>
        <p:spPr>
          <a:xfrm rot="0">
            <a:off x="2646999" y="2049390"/>
            <a:ext cx="12994002" cy="1058545"/>
          </a:xfrm>
          <a:prstGeom prst="rect">
            <a:avLst/>
          </a:prstGeom>
        </p:spPr>
        <p:txBody>
          <a:bodyPr anchor="t" rtlCol="false" tIns="0" lIns="0" bIns="0" rIns="0">
            <a:spAutoFit/>
          </a:bodyPr>
          <a:lstStyle/>
          <a:p>
            <a:pPr algn="ctr">
              <a:lnSpc>
                <a:spcPts val="7925"/>
              </a:lnSpc>
            </a:pPr>
            <a:r>
              <a:rPr lang="en-US" sz="7925" b="true">
                <a:solidFill>
                  <a:srgbClr val="171717"/>
                </a:solidFill>
                <a:latin typeface="Barlow Bold"/>
                <a:ea typeface="Barlow Bold"/>
                <a:cs typeface="Barlow Bold"/>
                <a:sym typeface="Barlow Bold"/>
              </a:rPr>
              <a:t>Grandes étapes du projet</a:t>
            </a:r>
          </a:p>
        </p:txBody>
      </p:sp>
      <p:grpSp>
        <p:nvGrpSpPr>
          <p:cNvPr name="Group 13" id="13"/>
          <p:cNvGrpSpPr/>
          <p:nvPr/>
        </p:nvGrpSpPr>
        <p:grpSpPr>
          <a:xfrm rot="0">
            <a:off x="1825426" y="7781676"/>
            <a:ext cx="3570961" cy="1042058"/>
            <a:chOff x="0" y="0"/>
            <a:chExt cx="2263083" cy="660400"/>
          </a:xfrm>
        </p:grpSpPr>
        <p:sp>
          <p:nvSpPr>
            <p:cNvPr name="Freeform 14" id="14"/>
            <p:cNvSpPr/>
            <p:nvPr/>
          </p:nvSpPr>
          <p:spPr>
            <a:xfrm flipH="false" flipV="false" rot="0">
              <a:off x="0" y="0"/>
              <a:ext cx="2263083" cy="660400"/>
            </a:xfrm>
            <a:custGeom>
              <a:avLst/>
              <a:gdLst/>
              <a:ahLst/>
              <a:cxnLst/>
              <a:rect r="r" b="b" t="t" l="l"/>
              <a:pathLst>
                <a:path h="660400" w="2263083">
                  <a:moveTo>
                    <a:pt x="2138622" y="660400"/>
                  </a:moveTo>
                  <a:lnTo>
                    <a:pt x="124460" y="660400"/>
                  </a:lnTo>
                  <a:cubicBezTo>
                    <a:pt x="55880" y="660400"/>
                    <a:pt x="0" y="604520"/>
                    <a:pt x="0" y="535940"/>
                  </a:cubicBezTo>
                  <a:lnTo>
                    <a:pt x="0" y="124460"/>
                  </a:lnTo>
                  <a:cubicBezTo>
                    <a:pt x="0" y="55880"/>
                    <a:pt x="55880" y="0"/>
                    <a:pt x="124460" y="0"/>
                  </a:cubicBezTo>
                  <a:lnTo>
                    <a:pt x="2138623" y="0"/>
                  </a:lnTo>
                  <a:cubicBezTo>
                    <a:pt x="2207202" y="0"/>
                    <a:pt x="2263083" y="55880"/>
                    <a:pt x="2263083" y="124460"/>
                  </a:cubicBezTo>
                  <a:lnTo>
                    <a:pt x="2263083" y="535940"/>
                  </a:lnTo>
                  <a:cubicBezTo>
                    <a:pt x="2263083" y="604520"/>
                    <a:pt x="2207202" y="660400"/>
                    <a:pt x="2138623" y="660400"/>
                  </a:cubicBezTo>
                  <a:close/>
                </a:path>
              </a:pathLst>
            </a:custGeom>
            <a:solidFill>
              <a:srgbClr val="EDECED"/>
            </a:solidFill>
          </p:spPr>
        </p:sp>
      </p:grpSp>
      <p:sp>
        <p:nvSpPr>
          <p:cNvPr name="TextBox 15" id="15"/>
          <p:cNvSpPr txBox="true"/>
          <p:nvPr/>
        </p:nvSpPr>
        <p:spPr>
          <a:xfrm rot="0">
            <a:off x="2013992" y="8042157"/>
            <a:ext cx="3193830" cy="606819"/>
          </a:xfrm>
          <a:prstGeom prst="rect">
            <a:avLst/>
          </a:prstGeom>
        </p:spPr>
        <p:txBody>
          <a:bodyPr anchor="t" rtlCol="false" tIns="0" lIns="0" bIns="0" rIns="0">
            <a:spAutoFit/>
          </a:bodyPr>
          <a:lstStyle/>
          <a:p>
            <a:pPr algn="ctr" marL="0" indent="0" lvl="0">
              <a:lnSpc>
                <a:spcPts val="4573"/>
              </a:lnSpc>
              <a:spcBef>
                <a:spcPct val="0"/>
              </a:spcBef>
            </a:pPr>
            <a:r>
              <a:rPr lang="en-US" b="true" sz="4573">
                <a:solidFill>
                  <a:srgbClr val="171717"/>
                </a:solidFill>
                <a:latin typeface="Barlow Medium"/>
                <a:ea typeface="Barlow Medium"/>
                <a:cs typeface="Barlow Medium"/>
                <a:sym typeface="Barlow Medium"/>
              </a:rPr>
              <a:t>Robot Réel</a:t>
            </a:r>
          </a:p>
        </p:txBody>
      </p:sp>
      <p:grpSp>
        <p:nvGrpSpPr>
          <p:cNvPr name="Group 16" id="16"/>
          <p:cNvGrpSpPr/>
          <p:nvPr/>
        </p:nvGrpSpPr>
        <p:grpSpPr>
          <a:xfrm rot="0">
            <a:off x="1825426" y="5739493"/>
            <a:ext cx="3570961" cy="1042058"/>
            <a:chOff x="0" y="0"/>
            <a:chExt cx="2263083" cy="660400"/>
          </a:xfrm>
        </p:grpSpPr>
        <p:sp>
          <p:nvSpPr>
            <p:cNvPr name="Freeform 17" id="17"/>
            <p:cNvSpPr/>
            <p:nvPr/>
          </p:nvSpPr>
          <p:spPr>
            <a:xfrm flipH="false" flipV="false" rot="0">
              <a:off x="0" y="0"/>
              <a:ext cx="2263083" cy="660400"/>
            </a:xfrm>
            <a:custGeom>
              <a:avLst/>
              <a:gdLst/>
              <a:ahLst/>
              <a:cxnLst/>
              <a:rect r="r" b="b" t="t" l="l"/>
              <a:pathLst>
                <a:path h="660400" w="2263083">
                  <a:moveTo>
                    <a:pt x="2138622" y="660400"/>
                  </a:moveTo>
                  <a:lnTo>
                    <a:pt x="124460" y="660400"/>
                  </a:lnTo>
                  <a:cubicBezTo>
                    <a:pt x="55880" y="660400"/>
                    <a:pt x="0" y="604520"/>
                    <a:pt x="0" y="535940"/>
                  </a:cubicBezTo>
                  <a:lnTo>
                    <a:pt x="0" y="124460"/>
                  </a:lnTo>
                  <a:cubicBezTo>
                    <a:pt x="0" y="55880"/>
                    <a:pt x="55880" y="0"/>
                    <a:pt x="124460" y="0"/>
                  </a:cubicBezTo>
                  <a:lnTo>
                    <a:pt x="2138623" y="0"/>
                  </a:lnTo>
                  <a:cubicBezTo>
                    <a:pt x="2207202" y="0"/>
                    <a:pt x="2263083" y="55880"/>
                    <a:pt x="2263083" y="124460"/>
                  </a:cubicBezTo>
                  <a:lnTo>
                    <a:pt x="2263083" y="535940"/>
                  </a:lnTo>
                  <a:cubicBezTo>
                    <a:pt x="2263083" y="604520"/>
                    <a:pt x="2207202" y="660400"/>
                    <a:pt x="2138623" y="660400"/>
                  </a:cubicBezTo>
                  <a:close/>
                </a:path>
              </a:pathLst>
            </a:custGeom>
            <a:solidFill>
              <a:srgbClr val="5B6EEF">
                <a:alpha val="49804"/>
              </a:srgbClr>
            </a:solidFill>
          </p:spPr>
        </p:sp>
      </p:grpSp>
      <p:sp>
        <p:nvSpPr>
          <p:cNvPr name="TextBox 18" id="18"/>
          <p:cNvSpPr txBox="true"/>
          <p:nvPr/>
        </p:nvSpPr>
        <p:spPr>
          <a:xfrm rot="0">
            <a:off x="2013992" y="5999974"/>
            <a:ext cx="3193830" cy="606819"/>
          </a:xfrm>
          <a:prstGeom prst="rect">
            <a:avLst/>
          </a:prstGeom>
        </p:spPr>
        <p:txBody>
          <a:bodyPr anchor="t" rtlCol="false" tIns="0" lIns="0" bIns="0" rIns="0">
            <a:spAutoFit/>
          </a:bodyPr>
          <a:lstStyle/>
          <a:p>
            <a:pPr algn="ctr" marL="0" indent="0" lvl="0">
              <a:lnSpc>
                <a:spcPts val="4573"/>
              </a:lnSpc>
              <a:spcBef>
                <a:spcPct val="0"/>
              </a:spcBef>
            </a:pPr>
            <a:r>
              <a:rPr lang="en-US" b="true" sz="4573">
                <a:solidFill>
                  <a:srgbClr val="171717"/>
                </a:solidFill>
                <a:latin typeface="Barlow Medium"/>
                <a:ea typeface="Barlow Medium"/>
                <a:cs typeface="Barlow Medium"/>
                <a:sym typeface="Barlow Medium"/>
              </a:rPr>
              <a:t>Interface 3D</a:t>
            </a:r>
          </a:p>
        </p:txBody>
      </p:sp>
      <p:sp>
        <p:nvSpPr>
          <p:cNvPr name="TextBox 19" id="19"/>
          <p:cNvSpPr txBox="true"/>
          <p:nvPr/>
        </p:nvSpPr>
        <p:spPr>
          <a:xfrm rot="0">
            <a:off x="6106131" y="3665285"/>
            <a:ext cx="10356443" cy="1562100"/>
          </a:xfrm>
          <a:prstGeom prst="rect">
            <a:avLst/>
          </a:prstGeom>
        </p:spPr>
        <p:txBody>
          <a:bodyPr anchor="t" rtlCol="false" tIns="0" lIns="0" bIns="0" rIns="0">
            <a:spAutoFit/>
          </a:bodyPr>
          <a:lstStyle/>
          <a:p>
            <a:pPr algn="ctr">
              <a:lnSpc>
                <a:spcPts val="4199"/>
              </a:lnSpc>
            </a:pPr>
            <a:r>
              <a:rPr lang="en-US" sz="2999">
                <a:solidFill>
                  <a:srgbClr val="171717"/>
                </a:solidFill>
                <a:latin typeface="Barlow"/>
                <a:ea typeface="Barlow"/>
                <a:cs typeface="Barlow"/>
                <a:sym typeface="Barlow"/>
              </a:rPr>
              <a:t>Initialisation des composants du simulateur : environnement, entités robotiques, gestion des collisions, enregistrement des actions (logging), stratégies de base, et rendu 3D.</a:t>
            </a:r>
          </a:p>
        </p:txBody>
      </p:sp>
      <p:sp>
        <p:nvSpPr>
          <p:cNvPr name="AutoShape 20" id="20"/>
          <p:cNvSpPr/>
          <p:nvPr/>
        </p:nvSpPr>
        <p:spPr>
          <a:xfrm>
            <a:off x="5396387" y="4217735"/>
            <a:ext cx="0" cy="2042786"/>
          </a:xfrm>
          <a:prstGeom prst="line">
            <a:avLst/>
          </a:prstGeom>
          <a:ln cap="flat" w="38100">
            <a:solidFill>
              <a:srgbClr val="5B6EEF"/>
            </a:solidFill>
            <a:prstDash val="solid"/>
            <a:headEnd type="none" len="sm" w="sm"/>
            <a:tailEnd type="triangle" len="med" w="lg"/>
          </a:ln>
        </p:spPr>
      </p:sp>
      <p:sp>
        <p:nvSpPr>
          <p:cNvPr name="AutoShape 21" id="21"/>
          <p:cNvSpPr/>
          <p:nvPr/>
        </p:nvSpPr>
        <p:spPr>
          <a:xfrm>
            <a:off x="5396387" y="4217735"/>
            <a:ext cx="0" cy="4084969"/>
          </a:xfrm>
          <a:prstGeom prst="line">
            <a:avLst/>
          </a:prstGeom>
          <a:ln cap="flat" w="38100">
            <a:solidFill>
              <a:srgbClr val="5B6EEF"/>
            </a:solidFill>
            <a:prstDash val="solid"/>
            <a:headEnd type="none" len="sm" w="sm"/>
            <a:tailEnd type="triangle" len="med" w="lg"/>
          </a:ln>
        </p:spPr>
      </p:sp>
      <p:sp>
        <p:nvSpPr>
          <p:cNvPr name="TextBox 22" id="22"/>
          <p:cNvSpPr txBox="true"/>
          <p:nvPr/>
        </p:nvSpPr>
        <p:spPr>
          <a:xfrm rot="0">
            <a:off x="6106131" y="5708071"/>
            <a:ext cx="10356443" cy="1038225"/>
          </a:xfrm>
          <a:prstGeom prst="rect">
            <a:avLst/>
          </a:prstGeom>
        </p:spPr>
        <p:txBody>
          <a:bodyPr anchor="t" rtlCol="false" tIns="0" lIns="0" bIns="0" rIns="0">
            <a:spAutoFit/>
          </a:bodyPr>
          <a:lstStyle/>
          <a:p>
            <a:pPr algn="ctr">
              <a:lnSpc>
                <a:spcPts val="4199"/>
              </a:lnSpc>
            </a:pPr>
            <a:r>
              <a:rPr lang="en-US" sz="2999">
                <a:solidFill>
                  <a:srgbClr val="171717"/>
                </a:solidFill>
                <a:latin typeface="Barlow"/>
                <a:ea typeface="Barlow"/>
                <a:cs typeface="Barlow"/>
                <a:sym typeface="Barlow"/>
              </a:rPr>
              <a:t>Ajout des éléments de l’interface 2D dans l’interface 3D, création de la balise, ajout de la stratégie suivre balise</a:t>
            </a:r>
          </a:p>
        </p:txBody>
      </p:sp>
      <p:sp>
        <p:nvSpPr>
          <p:cNvPr name="TextBox 23" id="23"/>
          <p:cNvSpPr txBox="true"/>
          <p:nvPr/>
        </p:nvSpPr>
        <p:spPr>
          <a:xfrm rot="0">
            <a:off x="6106131" y="7750254"/>
            <a:ext cx="10356443" cy="1038225"/>
          </a:xfrm>
          <a:prstGeom prst="rect">
            <a:avLst/>
          </a:prstGeom>
        </p:spPr>
        <p:txBody>
          <a:bodyPr anchor="t" rtlCol="false" tIns="0" lIns="0" bIns="0" rIns="0">
            <a:spAutoFit/>
          </a:bodyPr>
          <a:lstStyle/>
          <a:p>
            <a:pPr algn="ctr">
              <a:lnSpc>
                <a:spcPts val="4199"/>
              </a:lnSpc>
            </a:pPr>
            <a:r>
              <a:rPr lang="en-US" sz="2999">
                <a:solidFill>
                  <a:srgbClr val="171717"/>
                </a:solidFill>
                <a:latin typeface="Barlow"/>
                <a:ea typeface="Barlow"/>
                <a:cs typeface="Barlow"/>
                <a:sym typeface="Barlow"/>
              </a:rPr>
              <a:t>Création d’un adaptateur pour utiliser toutes nos stratégies avec le robot réel, gestion des problèmes de l’API</a:t>
            </a:r>
          </a:p>
        </p:txBody>
      </p:sp>
      <p:grpSp>
        <p:nvGrpSpPr>
          <p:cNvPr name="Group 24" id="24"/>
          <p:cNvGrpSpPr/>
          <p:nvPr/>
        </p:nvGrpSpPr>
        <p:grpSpPr>
          <a:xfrm rot="0">
            <a:off x="1825426" y="3696706"/>
            <a:ext cx="3570961" cy="1042058"/>
            <a:chOff x="0" y="0"/>
            <a:chExt cx="2263083" cy="660400"/>
          </a:xfrm>
        </p:grpSpPr>
        <p:sp>
          <p:nvSpPr>
            <p:cNvPr name="Freeform 25" id="25"/>
            <p:cNvSpPr/>
            <p:nvPr/>
          </p:nvSpPr>
          <p:spPr>
            <a:xfrm flipH="false" flipV="false" rot="0">
              <a:off x="0" y="0"/>
              <a:ext cx="2263083" cy="660400"/>
            </a:xfrm>
            <a:custGeom>
              <a:avLst/>
              <a:gdLst/>
              <a:ahLst/>
              <a:cxnLst/>
              <a:rect r="r" b="b" t="t" l="l"/>
              <a:pathLst>
                <a:path h="660400" w="2263083">
                  <a:moveTo>
                    <a:pt x="2138622" y="660400"/>
                  </a:moveTo>
                  <a:lnTo>
                    <a:pt x="124460" y="660400"/>
                  </a:lnTo>
                  <a:cubicBezTo>
                    <a:pt x="55880" y="660400"/>
                    <a:pt x="0" y="604520"/>
                    <a:pt x="0" y="535940"/>
                  </a:cubicBezTo>
                  <a:lnTo>
                    <a:pt x="0" y="124460"/>
                  </a:lnTo>
                  <a:cubicBezTo>
                    <a:pt x="0" y="55880"/>
                    <a:pt x="55880" y="0"/>
                    <a:pt x="124460" y="0"/>
                  </a:cubicBezTo>
                  <a:lnTo>
                    <a:pt x="2138623" y="0"/>
                  </a:lnTo>
                  <a:cubicBezTo>
                    <a:pt x="2207202" y="0"/>
                    <a:pt x="2263083" y="55880"/>
                    <a:pt x="2263083" y="124460"/>
                  </a:cubicBezTo>
                  <a:lnTo>
                    <a:pt x="2263083" y="535940"/>
                  </a:lnTo>
                  <a:cubicBezTo>
                    <a:pt x="2263083" y="604520"/>
                    <a:pt x="2207202" y="660400"/>
                    <a:pt x="2138623" y="660400"/>
                  </a:cubicBezTo>
                  <a:close/>
                </a:path>
              </a:pathLst>
            </a:custGeom>
            <a:solidFill>
              <a:srgbClr val="EDECED"/>
            </a:solidFill>
          </p:spPr>
        </p:sp>
      </p:grpSp>
      <p:sp>
        <p:nvSpPr>
          <p:cNvPr name="TextBox 26" id="26"/>
          <p:cNvSpPr txBox="true"/>
          <p:nvPr/>
        </p:nvSpPr>
        <p:spPr>
          <a:xfrm rot="0">
            <a:off x="2013992" y="3957188"/>
            <a:ext cx="3193830" cy="606819"/>
          </a:xfrm>
          <a:prstGeom prst="rect">
            <a:avLst/>
          </a:prstGeom>
        </p:spPr>
        <p:txBody>
          <a:bodyPr anchor="t" rtlCol="false" tIns="0" lIns="0" bIns="0" rIns="0">
            <a:spAutoFit/>
          </a:bodyPr>
          <a:lstStyle/>
          <a:p>
            <a:pPr algn="ctr" marL="0" indent="0" lvl="0">
              <a:lnSpc>
                <a:spcPts val="4573"/>
              </a:lnSpc>
              <a:spcBef>
                <a:spcPct val="0"/>
              </a:spcBef>
            </a:pPr>
            <a:r>
              <a:rPr lang="en-US" b="true" sz="4573">
                <a:solidFill>
                  <a:srgbClr val="171717"/>
                </a:solidFill>
                <a:latin typeface="Barlow Medium"/>
                <a:ea typeface="Barlow Medium"/>
                <a:cs typeface="Barlow Medium"/>
                <a:sym typeface="Barlow Medium"/>
              </a:rPr>
              <a:t>Interface 2D</a:t>
            </a:r>
          </a:p>
        </p:txBody>
      </p:sp>
      <p:sp>
        <p:nvSpPr>
          <p:cNvPr name="Freeform 27" id="27"/>
          <p:cNvSpPr/>
          <p:nvPr/>
        </p:nvSpPr>
        <p:spPr>
          <a:xfrm flipH="false" flipV="false" rot="0">
            <a:off x="2077" y="0"/>
            <a:ext cx="776820" cy="776820"/>
          </a:xfrm>
          <a:custGeom>
            <a:avLst/>
            <a:gdLst/>
            <a:ahLst/>
            <a:cxnLst/>
            <a:rect r="r" b="b" t="t" l="l"/>
            <a:pathLst>
              <a:path h="776820" w="776820">
                <a:moveTo>
                  <a:pt x="0" y="0"/>
                </a:moveTo>
                <a:lnTo>
                  <a:pt x="776820" y="0"/>
                </a:lnTo>
                <a:lnTo>
                  <a:pt x="776820" y="776820"/>
                </a:lnTo>
                <a:lnTo>
                  <a:pt x="0" y="776820"/>
                </a:lnTo>
                <a:lnTo>
                  <a:pt x="0" y="0"/>
                </a:lnTo>
                <a:close/>
              </a:path>
            </a:pathLst>
          </a:custGeom>
          <a:blipFill>
            <a:blip r:embed="rId2"/>
            <a:stretch>
              <a:fillRect l="0" t="0" r="0" b="0"/>
            </a:stretch>
          </a:blipFill>
        </p:spPr>
      </p:sp>
    </p:spTree>
  </p:cSld>
  <p:clrMapOvr>
    <a:masterClrMapping/>
  </p:clrMapOvr>
  <p:transition spd="fast">
    <p:fade/>
  </p:transition>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5B6EEF"/>
        </a:solidFill>
      </p:bgPr>
    </p:bg>
    <p:spTree>
      <p:nvGrpSpPr>
        <p:cNvPr id="1" name=""/>
        <p:cNvGrpSpPr/>
        <p:nvPr/>
      </p:nvGrpSpPr>
      <p:grpSpPr>
        <a:xfrm>
          <a:off x="0" y="0"/>
          <a:ext cx="0" cy="0"/>
          <a:chOff x="0" y="0"/>
          <a:chExt cx="0" cy="0"/>
        </a:xfrm>
      </p:grpSpPr>
      <p:grpSp>
        <p:nvGrpSpPr>
          <p:cNvPr name="Group 2" id="2"/>
          <p:cNvGrpSpPr/>
          <p:nvPr/>
        </p:nvGrpSpPr>
        <p:grpSpPr>
          <a:xfrm rot="0">
            <a:off x="651750" y="651750"/>
            <a:ext cx="16984499" cy="8983499"/>
            <a:chOff x="0" y="0"/>
            <a:chExt cx="22645999" cy="11977999"/>
          </a:xfrm>
        </p:grpSpPr>
        <p:grpSp>
          <p:nvGrpSpPr>
            <p:cNvPr name="Group 3" id="3"/>
            <p:cNvGrpSpPr/>
            <p:nvPr/>
          </p:nvGrpSpPr>
          <p:grpSpPr>
            <a:xfrm rot="0">
              <a:off x="0" y="0"/>
              <a:ext cx="22645999" cy="11977999"/>
              <a:chOff x="0" y="0"/>
              <a:chExt cx="5745374" cy="3038863"/>
            </a:xfrm>
          </p:grpSpPr>
          <p:sp>
            <p:nvSpPr>
              <p:cNvPr name="Freeform 4" id="4"/>
              <p:cNvSpPr/>
              <p:nvPr/>
            </p:nvSpPr>
            <p:spPr>
              <a:xfrm flipH="false" flipV="false" rot="0">
                <a:off x="0" y="0"/>
                <a:ext cx="5745374" cy="3038863"/>
              </a:xfrm>
              <a:custGeom>
                <a:avLst/>
                <a:gdLst/>
                <a:ahLst/>
                <a:cxnLst/>
                <a:rect r="r" b="b" t="t" l="l"/>
                <a:pathLst>
                  <a:path h="3038863" w="5745374">
                    <a:moveTo>
                      <a:pt x="5620914" y="3038863"/>
                    </a:moveTo>
                    <a:lnTo>
                      <a:pt x="124460" y="3038863"/>
                    </a:lnTo>
                    <a:cubicBezTo>
                      <a:pt x="55880" y="3038863"/>
                      <a:pt x="0" y="2982983"/>
                      <a:pt x="0" y="2914403"/>
                    </a:cubicBezTo>
                    <a:lnTo>
                      <a:pt x="0" y="124460"/>
                    </a:lnTo>
                    <a:cubicBezTo>
                      <a:pt x="0" y="55880"/>
                      <a:pt x="55880" y="0"/>
                      <a:pt x="124460" y="0"/>
                    </a:cubicBezTo>
                    <a:lnTo>
                      <a:pt x="5620914" y="0"/>
                    </a:lnTo>
                    <a:cubicBezTo>
                      <a:pt x="5689494" y="0"/>
                      <a:pt x="5745374" y="55880"/>
                      <a:pt x="5745374" y="124460"/>
                    </a:cubicBezTo>
                    <a:lnTo>
                      <a:pt x="5745374" y="2914403"/>
                    </a:lnTo>
                    <a:cubicBezTo>
                      <a:pt x="5745374" y="2982983"/>
                      <a:pt x="5689494" y="3038863"/>
                      <a:pt x="5620914" y="3038863"/>
                    </a:cubicBezTo>
                    <a:close/>
                  </a:path>
                </a:pathLst>
              </a:custGeom>
              <a:solidFill>
                <a:srgbClr val="FFFFFF"/>
              </a:solidFill>
            </p:spPr>
          </p:sp>
        </p:grpSp>
        <p:sp>
          <p:nvSpPr>
            <p:cNvPr name="AutoShape 5" id="5"/>
            <p:cNvSpPr/>
            <p:nvPr/>
          </p:nvSpPr>
          <p:spPr>
            <a:xfrm rot="0">
              <a:off x="0" y="1266422"/>
              <a:ext cx="22645999" cy="0"/>
            </a:xfrm>
            <a:prstGeom prst="line">
              <a:avLst/>
            </a:prstGeom>
            <a:ln cap="rnd" w="12700">
              <a:solidFill>
                <a:srgbClr val="000000"/>
              </a:solidFill>
              <a:prstDash val="solid"/>
              <a:headEnd type="none" len="sm" w="sm"/>
              <a:tailEnd type="none" len="sm" w="sm"/>
            </a:ln>
          </p:spPr>
        </p:sp>
        <p:grpSp>
          <p:nvGrpSpPr>
            <p:cNvPr name="Group 6" id="6"/>
            <p:cNvGrpSpPr/>
            <p:nvPr/>
          </p:nvGrpSpPr>
          <p:grpSpPr>
            <a:xfrm rot="-10800000">
              <a:off x="1386781" y="502600"/>
              <a:ext cx="289704" cy="289704"/>
              <a:chOff x="0" y="0"/>
              <a:chExt cx="6350000" cy="6350000"/>
            </a:xfrm>
          </p:grpSpPr>
          <p:sp>
            <p:nvSpPr>
              <p:cNvPr name="Freeform 7" id="7"/>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DECED"/>
              </a:solidFill>
            </p:spPr>
          </p:sp>
        </p:grpSp>
        <p:grpSp>
          <p:nvGrpSpPr>
            <p:cNvPr name="Group 8" id="8"/>
            <p:cNvGrpSpPr/>
            <p:nvPr/>
          </p:nvGrpSpPr>
          <p:grpSpPr>
            <a:xfrm rot="-10800000">
              <a:off x="1039940" y="502600"/>
              <a:ext cx="289704" cy="289704"/>
              <a:chOff x="0" y="0"/>
              <a:chExt cx="6350000" cy="6350000"/>
            </a:xfrm>
          </p:grpSpPr>
          <p:sp>
            <p:nvSpPr>
              <p:cNvPr name="Freeform 9" id="9"/>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5B6EEF"/>
              </a:solidFill>
            </p:spPr>
          </p:sp>
        </p:grpSp>
        <p:grpSp>
          <p:nvGrpSpPr>
            <p:cNvPr name="Group 10" id="10"/>
            <p:cNvGrpSpPr/>
            <p:nvPr/>
          </p:nvGrpSpPr>
          <p:grpSpPr>
            <a:xfrm rot="-10800000">
              <a:off x="693100" y="502600"/>
              <a:ext cx="289704" cy="289704"/>
              <a:chOff x="0" y="0"/>
              <a:chExt cx="6350000" cy="6350000"/>
            </a:xfrm>
          </p:grpSpPr>
          <p:sp>
            <p:nvSpPr>
              <p:cNvPr name="Freeform 11" id="11"/>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171717"/>
              </a:solidFill>
            </p:spPr>
          </p:sp>
        </p:grpSp>
      </p:grpSp>
      <p:grpSp>
        <p:nvGrpSpPr>
          <p:cNvPr name="Group 12" id="12"/>
          <p:cNvGrpSpPr/>
          <p:nvPr/>
        </p:nvGrpSpPr>
        <p:grpSpPr>
          <a:xfrm rot="0">
            <a:off x="1825426" y="3696706"/>
            <a:ext cx="3570961" cy="1042058"/>
            <a:chOff x="0" y="0"/>
            <a:chExt cx="2263083" cy="660400"/>
          </a:xfrm>
        </p:grpSpPr>
        <p:sp>
          <p:nvSpPr>
            <p:cNvPr name="Freeform 13" id="13"/>
            <p:cNvSpPr/>
            <p:nvPr/>
          </p:nvSpPr>
          <p:spPr>
            <a:xfrm flipH="false" flipV="false" rot="0">
              <a:off x="0" y="0"/>
              <a:ext cx="2263083" cy="660400"/>
            </a:xfrm>
            <a:custGeom>
              <a:avLst/>
              <a:gdLst/>
              <a:ahLst/>
              <a:cxnLst/>
              <a:rect r="r" b="b" t="t" l="l"/>
              <a:pathLst>
                <a:path h="660400" w="2263083">
                  <a:moveTo>
                    <a:pt x="2138622" y="660400"/>
                  </a:moveTo>
                  <a:lnTo>
                    <a:pt x="124460" y="660400"/>
                  </a:lnTo>
                  <a:cubicBezTo>
                    <a:pt x="55880" y="660400"/>
                    <a:pt x="0" y="604520"/>
                    <a:pt x="0" y="535940"/>
                  </a:cubicBezTo>
                  <a:lnTo>
                    <a:pt x="0" y="124460"/>
                  </a:lnTo>
                  <a:cubicBezTo>
                    <a:pt x="0" y="55880"/>
                    <a:pt x="55880" y="0"/>
                    <a:pt x="124460" y="0"/>
                  </a:cubicBezTo>
                  <a:lnTo>
                    <a:pt x="2138623" y="0"/>
                  </a:lnTo>
                  <a:cubicBezTo>
                    <a:pt x="2207202" y="0"/>
                    <a:pt x="2263083" y="55880"/>
                    <a:pt x="2263083" y="124460"/>
                  </a:cubicBezTo>
                  <a:lnTo>
                    <a:pt x="2263083" y="535940"/>
                  </a:lnTo>
                  <a:cubicBezTo>
                    <a:pt x="2263083" y="604520"/>
                    <a:pt x="2207202" y="660400"/>
                    <a:pt x="2138623" y="660400"/>
                  </a:cubicBezTo>
                  <a:close/>
                </a:path>
              </a:pathLst>
            </a:custGeom>
            <a:solidFill>
              <a:srgbClr val="EDECED"/>
            </a:solidFill>
          </p:spPr>
        </p:sp>
      </p:grpSp>
      <p:sp>
        <p:nvSpPr>
          <p:cNvPr name="TextBox 14" id="14"/>
          <p:cNvSpPr txBox="true"/>
          <p:nvPr/>
        </p:nvSpPr>
        <p:spPr>
          <a:xfrm rot="0">
            <a:off x="2013992" y="3957188"/>
            <a:ext cx="3193830" cy="606819"/>
          </a:xfrm>
          <a:prstGeom prst="rect">
            <a:avLst/>
          </a:prstGeom>
        </p:spPr>
        <p:txBody>
          <a:bodyPr anchor="t" rtlCol="false" tIns="0" lIns="0" bIns="0" rIns="0">
            <a:spAutoFit/>
          </a:bodyPr>
          <a:lstStyle/>
          <a:p>
            <a:pPr algn="ctr" marL="0" indent="0" lvl="0">
              <a:lnSpc>
                <a:spcPts val="4573"/>
              </a:lnSpc>
              <a:spcBef>
                <a:spcPct val="0"/>
              </a:spcBef>
            </a:pPr>
            <a:r>
              <a:rPr lang="en-US" b="true" sz="4573">
                <a:solidFill>
                  <a:srgbClr val="171717"/>
                </a:solidFill>
                <a:latin typeface="Barlow Medium"/>
                <a:ea typeface="Barlow Medium"/>
                <a:cs typeface="Barlow Medium"/>
                <a:sym typeface="Barlow Medium"/>
              </a:rPr>
              <a:t>Interface 2D</a:t>
            </a:r>
          </a:p>
        </p:txBody>
      </p:sp>
      <p:sp>
        <p:nvSpPr>
          <p:cNvPr name="TextBox 15" id="15"/>
          <p:cNvSpPr txBox="true"/>
          <p:nvPr/>
        </p:nvSpPr>
        <p:spPr>
          <a:xfrm rot="0">
            <a:off x="2646999" y="2049390"/>
            <a:ext cx="12994002" cy="1058545"/>
          </a:xfrm>
          <a:prstGeom prst="rect">
            <a:avLst/>
          </a:prstGeom>
        </p:spPr>
        <p:txBody>
          <a:bodyPr anchor="t" rtlCol="false" tIns="0" lIns="0" bIns="0" rIns="0">
            <a:spAutoFit/>
          </a:bodyPr>
          <a:lstStyle/>
          <a:p>
            <a:pPr algn="ctr">
              <a:lnSpc>
                <a:spcPts val="7925"/>
              </a:lnSpc>
            </a:pPr>
            <a:r>
              <a:rPr lang="en-US" sz="7925" b="true">
                <a:solidFill>
                  <a:srgbClr val="171717"/>
                </a:solidFill>
                <a:latin typeface="Barlow Bold"/>
                <a:ea typeface="Barlow Bold"/>
                <a:cs typeface="Barlow Bold"/>
                <a:sym typeface="Barlow Bold"/>
              </a:rPr>
              <a:t>Grandes étapes du projet</a:t>
            </a:r>
          </a:p>
        </p:txBody>
      </p:sp>
      <p:grpSp>
        <p:nvGrpSpPr>
          <p:cNvPr name="Group 16" id="16"/>
          <p:cNvGrpSpPr/>
          <p:nvPr/>
        </p:nvGrpSpPr>
        <p:grpSpPr>
          <a:xfrm rot="0">
            <a:off x="1825426" y="7781676"/>
            <a:ext cx="3570961" cy="1042058"/>
            <a:chOff x="0" y="0"/>
            <a:chExt cx="2263083" cy="660400"/>
          </a:xfrm>
        </p:grpSpPr>
        <p:sp>
          <p:nvSpPr>
            <p:cNvPr name="Freeform 17" id="17"/>
            <p:cNvSpPr/>
            <p:nvPr/>
          </p:nvSpPr>
          <p:spPr>
            <a:xfrm flipH="false" flipV="false" rot="0">
              <a:off x="0" y="0"/>
              <a:ext cx="2263083" cy="660400"/>
            </a:xfrm>
            <a:custGeom>
              <a:avLst/>
              <a:gdLst/>
              <a:ahLst/>
              <a:cxnLst/>
              <a:rect r="r" b="b" t="t" l="l"/>
              <a:pathLst>
                <a:path h="660400" w="2263083">
                  <a:moveTo>
                    <a:pt x="2138622" y="660400"/>
                  </a:moveTo>
                  <a:lnTo>
                    <a:pt x="124460" y="660400"/>
                  </a:lnTo>
                  <a:cubicBezTo>
                    <a:pt x="55880" y="660400"/>
                    <a:pt x="0" y="604520"/>
                    <a:pt x="0" y="535940"/>
                  </a:cubicBezTo>
                  <a:lnTo>
                    <a:pt x="0" y="124460"/>
                  </a:lnTo>
                  <a:cubicBezTo>
                    <a:pt x="0" y="55880"/>
                    <a:pt x="55880" y="0"/>
                    <a:pt x="124460" y="0"/>
                  </a:cubicBezTo>
                  <a:lnTo>
                    <a:pt x="2138623" y="0"/>
                  </a:lnTo>
                  <a:cubicBezTo>
                    <a:pt x="2207202" y="0"/>
                    <a:pt x="2263083" y="55880"/>
                    <a:pt x="2263083" y="124460"/>
                  </a:cubicBezTo>
                  <a:lnTo>
                    <a:pt x="2263083" y="535940"/>
                  </a:lnTo>
                  <a:cubicBezTo>
                    <a:pt x="2263083" y="604520"/>
                    <a:pt x="2207202" y="660400"/>
                    <a:pt x="2138623" y="660400"/>
                  </a:cubicBezTo>
                  <a:close/>
                </a:path>
              </a:pathLst>
            </a:custGeom>
            <a:solidFill>
              <a:srgbClr val="5B6EEF">
                <a:alpha val="49804"/>
              </a:srgbClr>
            </a:solidFill>
          </p:spPr>
        </p:sp>
      </p:grpSp>
      <p:sp>
        <p:nvSpPr>
          <p:cNvPr name="TextBox 18" id="18"/>
          <p:cNvSpPr txBox="true"/>
          <p:nvPr/>
        </p:nvSpPr>
        <p:spPr>
          <a:xfrm rot="0">
            <a:off x="2013992" y="8042157"/>
            <a:ext cx="3193830" cy="606819"/>
          </a:xfrm>
          <a:prstGeom prst="rect">
            <a:avLst/>
          </a:prstGeom>
        </p:spPr>
        <p:txBody>
          <a:bodyPr anchor="t" rtlCol="false" tIns="0" lIns="0" bIns="0" rIns="0">
            <a:spAutoFit/>
          </a:bodyPr>
          <a:lstStyle/>
          <a:p>
            <a:pPr algn="ctr" marL="0" indent="0" lvl="0">
              <a:lnSpc>
                <a:spcPts val="4573"/>
              </a:lnSpc>
              <a:spcBef>
                <a:spcPct val="0"/>
              </a:spcBef>
            </a:pPr>
            <a:r>
              <a:rPr lang="en-US" b="true" sz="4573">
                <a:solidFill>
                  <a:srgbClr val="171717"/>
                </a:solidFill>
                <a:latin typeface="Barlow Medium"/>
                <a:ea typeface="Barlow Medium"/>
                <a:cs typeface="Barlow Medium"/>
                <a:sym typeface="Barlow Medium"/>
              </a:rPr>
              <a:t>Robot Réel</a:t>
            </a:r>
          </a:p>
        </p:txBody>
      </p:sp>
      <p:grpSp>
        <p:nvGrpSpPr>
          <p:cNvPr name="Group 19" id="19"/>
          <p:cNvGrpSpPr/>
          <p:nvPr/>
        </p:nvGrpSpPr>
        <p:grpSpPr>
          <a:xfrm rot="0">
            <a:off x="1825426" y="5739493"/>
            <a:ext cx="3570961" cy="1042058"/>
            <a:chOff x="0" y="0"/>
            <a:chExt cx="2263083" cy="660400"/>
          </a:xfrm>
        </p:grpSpPr>
        <p:sp>
          <p:nvSpPr>
            <p:cNvPr name="Freeform 20" id="20"/>
            <p:cNvSpPr/>
            <p:nvPr/>
          </p:nvSpPr>
          <p:spPr>
            <a:xfrm flipH="false" flipV="false" rot="0">
              <a:off x="0" y="0"/>
              <a:ext cx="2263083" cy="660400"/>
            </a:xfrm>
            <a:custGeom>
              <a:avLst/>
              <a:gdLst/>
              <a:ahLst/>
              <a:cxnLst/>
              <a:rect r="r" b="b" t="t" l="l"/>
              <a:pathLst>
                <a:path h="660400" w="2263083">
                  <a:moveTo>
                    <a:pt x="2138622" y="660400"/>
                  </a:moveTo>
                  <a:lnTo>
                    <a:pt x="124460" y="660400"/>
                  </a:lnTo>
                  <a:cubicBezTo>
                    <a:pt x="55880" y="660400"/>
                    <a:pt x="0" y="604520"/>
                    <a:pt x="0" y="535940"/>
                  </a:cubicBezTo>
                  <a:lnTo>
                    <a:pt x="0" y="124460"/>
                  </a:lnTo>
                  <a:cubicBezTo>
                    <a:pt x="0" y="55880"/>
                    <a:pt x="55880" y="0"/>
                    <a:pt x="124460" y="0"/>
                  </a:cubicBezTo>
                  <a:lnTo>
                    <a:pt x="2138623" y="0"/>
                  </a:lnTo>
                  <a:cubicBezTo>
                    <a:pt x="2207202" y="0"/>
                    <a:pt x="2263083" y="55880"/>
                    <a:pt x="2263083" y="124460"/>
                  </a:cubicBezTo>
                  <a:lnTo>
                    <a:pt x="2263083" y="535940"/>
                  </a:lnTo>
                  <a:cubicBezTo>
                    <a:pt x="2263083" y="604520"/>
                    <a:pt x="2207202" y="660400"/>
                    <a:pt x="2138623" y="660400"/>
                  </a:cubicBezTo>
                  <a:close/>
                </a:path>
              </a:pathLst>
            </a:custGeom>
            <a:solidFill>
              <a:srgbClr val="EDECED"/>
            </a:solidFill>
          </p:spPr>
        </p:sp>
      </p:grpSp>
      <p:sp>
        <p:nvSpPr>
          <p:cNvPr name="TextBox 21" id="21"/>
          <p:cNvSpPr txBox="true"/>
          <p:nvPr/>
        </p:nvSpPr>
        <p:spPr>
          <a:xfrm rot="0">
            <a:off x="2013992" y="5999974"/>
            <a:ext cx="3193830" cy="606819"/>
          </a:xfrm>
          <a:prstGeom prst="rect">
            <a:avLst/>
          </a:prstGeom>
        </p:spPr>
        <p:txBody>
          <a:bodyPr anchor="t" rtlCol="false" tIns="0" lIns="0" bIns="0" rIns="0">
            <a:spAutoFit/>
          </a:bodyPr>
          <a:lstStyle/>
          <a:p>
            <a:pPr algn="ctr" marL="0" indent="0" lvl="0">
              <a:lnSpc>
                <a:spcPts val="4573"/>
              </a:lnSpc>
              <a:spcBef>
                <a:spcPct val="0"/>
              </a:spcBef>
            </a:pPr>
            <a:r>
              <a:rPr lang="en-US" b="true" sz="4573">
                <a:solidFill>
                  <a:srgbClr val="171717"/>
                </a:solidFill>
                <a:latin typeface="Barlow Medium"/>
                <a:ea typeface="Barlow Medium"/>
                <a:cs typeface="Barlow Medium"/>
                <a:sym typeface="Barlow Medium"/>
              </a:rPr>
              <a:t>Interface 3D</a:t>
            </a:r>
          </a:p>
        </p:txBody>
      </p:sp>
      <p:sp>
        <p:nvSpPr>
          <p:cNvPr name="TextBox 22" id="22"/>
          <p:cNvSpPr txBox="true"/>
          <p:nvPr/>
        </p:nvSpPr>
        <p:spPr>
          <a:xfrm rot="0">
            <a:off x="6106131" y="3665285"/>
            <a:ext cx="10356443" cy="1562100"/>
          </a:xfrm>
          <a:prstGeom prst="rect">
            <a:avLst/>
          </a:prstGeom>
        </p:spPr>
        <p:txBody>
          <a:bodyPr anchor="t" rtlCol="false" tIns="0" lIns="0" bIns="0" rIns="0">
            <a:spAutoFit/>
          </a:bodyPr>
          <a:lstStyle/>
          <a:p>
            <a:pPr algn="ctr">
              <a:lnSpc>
                <a:spcPts val="4199"/>
              </a:lnSpc>
            </a:pPr>
            <a:r>
              <a:rPr lang="en-US" sz="2999">
                <a:solidFill>
                  <a:srgbClr val="171717"/>
                </a:solidFill>
                <a:latin typeface="Barlow"/>
                <a:ea typeface="Barlow"/>
                <a:cs typeface="Barlow"/>
                <a:sym typeface="Barlow"/>
              </a:rPr>
              <a:t>Initialisation des composants du simulateur : environnement, entités robotiques, gestion des collisions, enregistrement des actions (logging), stratégies de base, et rendu 3D.</a:t>
            </a:r>
          </a:p>
        </p:txBody>
      </p:sp>
      <p:sp>
        <p:nvSpPr>
          <p:cNvPr name="AutoShape 23" id="23"/>
          <p:cNvSpPr/>
          <p:nvPr/>
        </p:nvSpPr>
        <p:spPr>
          <a:xfrm>
            <a:off x="5396387" y="4217735"/>
            <a:ext cx="0" cy="2042786"/>
          </a:xfrm>
          <a:prstGeom prst="line">
            <a:avLst/>
          </a:prstGeom>
          <a:ln cap="flat" w="38100">
            <a:solidFill>
              <a:srgbClr val="5B6EEF"/>
            </a:solidFill>
            <a:prstDash val="solid"/>
            <a:headEnd type="none" len="sm" w="sm"/>
            <a:tailEnd type="triangle" len="med" w="lg"/>
          </a:ln>
        </p:spPr>
      </p:sp>
      <p:sp>
        <p:nvSpPr>
          <p:cNvPr name="AutoShape 24" id="24"/>
          <p:cNvSpPr/>
          <p:nvPr/>
        </p:nvSpPr>
        <p:spPr>
          <a:xfrm>
            <a:off x="5396387" y="4217735"/>
            <a:ext cx="0" cy="4084969"/>
          </a:xfrm>
          <a:prstGeom prst="line">
            <a:avLst/>
          </a:prstGeom>
          <a:ln cap="flat" w="38100">
            <a:solidFill>
              <a:srgbClr val="5B6EEF"/>
            </a:solidFill>
            <a:prstDash val="solid"/>
            <a:headEnd type="none" len="sm" w="sm"/>
            <a:tailEnd type="triangle" len="med" w="lg"/>
          </a:ln>
        </p:spPr>
      </p:sp>
      <p:sp>
        <p:nvSpPr>
          <p:cNvPr name="TextBox 25" id="25"/>
          <p:cNvSpPr txBox="true"/>
          <p:nvPr/>
        </p:nvSpPr>
        <p:spPr>
          <a:xfrm rot="0">
            <a:off x="6106131" y="5708071"/>
            <a:ext cx="10356443" cy="1038225"/>
          </a:xfrm>
          <a:prstGeom prst="rect">
            <a:avLst/>
          </a:prstGeom>
        </p:spPr>
        <p:txBody>
          <a:bodyPr anchor="t" rtlCol="false" tIns="0" lIns="0" bIns="0" rIns="0">
            <a:spAutoFit/>
          </a:bodyPr>
          <a:lstStyle/>
          <a:p>
            <a:pPr algn="ctr">
              <a:lnSpc>
                <a:spcPts val="4199"/>
              </a:lnSpc>
            </a:pPr>
            <a:r>
              <a:rPr lang="en-US" sz="2999">
                <a:solidFill>
                  <a:srgbClr val="171717"/>
                </a:solidFill>
                <a:latin typeface="Barlow"/>
                <a:ea typeface="Barlow"/>
                <a:cs typeface="Barlow"/>
                <a:sym typeface="Barlow"/>
              </a:rPr>
              <a:t>Ajout des éléments de l’interface 2D dans l’interface 3D, création de la balise, ajout de la stratégie suivre balise</a:t>
            </a:r>
          </a:p>
        </p:txBody>
      </p:sp>
      <p:sp>
        <p:nvSpPr>
          <p:cNvPr name="TextBox 26" id="26"/>
          <p:cNvSpPr txBox="true"/>
          <p:nvPr/>
        </p:nvSpPr>
        <p:spPr>
          <a:xfrm rot="0">
            <a:off x="6106131" y="7750254"/>
            <a:ext cx="10356443" cy="1038225"/>
          </a:xfrm>
          <a:prstGeom prst="rect">
            <a:avLst/>
          </a:prstGeom>
        </p:spPr>
        <p:txBody>
          <a:bodyPr anchor="t" rtlCol="false" tIns="0" lIns="0" bIns="0" rIns="0">
            <a:spAutoFit/>
          </a:bodyPr>
          <a:lstStyle/>
          <a:p>
            <a:pPr algn="ctr">
              <a:lnSpc>
                <a:spcPts val="4199"/>
              </a:lnSpc>
            </a:pPr>
            <a:r>
              <a:rPr lang="en-US" sz="2999">
                <a:solidFill>
                  <a:srgbClr val="171717"/>
                </a:solidFill>
                <a:latin typeface="Barlow"/>
                <a:ea typeface="Barlow"/>
                <a:cs typeface="Barlow"/>
                <a:sym typeface="Barlow"/>
              </a:rPr>
              <a:t>Création d’un adaptateur pour utiliser toutes nos stratégies avec le robot réel, gestion des problèmes de l’API</a:t>
            </a:r>
          </a:p>
        </p:txBody>
      </p:sp>
      <p:sp>
        <p:nvSpPr>
          <p:cNvPr name="Freeform 27" id="27"/>
          <p:cNvSpPr/>
          <p:nvPr/>
        </p:nvSpPr>
        <p:spPr>
          <a:xfrm flipH="false" flipV="false" rot="0">
            <a:off x="11602" y="0"/>
            <a:ext cx="776820" cy="776820"/>
          </a:xfrm>
          <a:custGeom>
            <a:avLst/>
            <a:gdLst/>
            <a:ahLst/>
            <a:cxnLst/>
            <a:rect r="r" b="b" t="t" l="l"/>
            <a:pathLst>
              <a:path h="776820" w="776820">
                <a:moveTo>
                  <a:pt x="0" y="0"/>
                </a:moveTo>
                <a:lnTo>
                  <a:pt x="776820" y="0"/>
                </a:lnTo>
                <a:lnTo>
                  <a:pt x="776820" y="776820"/>
                </a:lnTo>
                <a:lnTo>
                  <a:pt x="0" y="776820"/>
                </a:lnTo>
                <a:lnTo>
                  <a:pt x="0" y="0"/>
                </a:lnTo>
                <a:close/>
              </a:path>
            </a:pathLst>
          </a:custGeom>
          <a:blipFill>
            <a:blip r:embed="rId2"/>
            <a:stretch>
              <a:fillRect l="0" t="0" r="0" b="0"/>
            </a:stretch>
          </a:blipFill>
        </p:spPr>
      </p:sp>
    </p:spTree>
  </p:cSld>
  <p:clrMapOvr>
    <a:masterClrMapping/>
  </p:clrMapOvr>
  <p:transition spd="fast">
    <p:fade/>
  </p:transition>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CED1D1"/>
        </a:solidFill>
      </p:bgPr>
    </p:bg>
    <p:spTree>
      <p:nvGrpSpPr>
        <p:cNvPr id="1" name=""/>
        <p:cNvGrpSpPr/>
        <p:nvPr/>
      </p:nvGrpSpPr>
      <p:grpSpPr>
        <a:xfrm>
          <a:off x="0" y="0"/>
          <a:ext cx="0" cy="0"/>
          <a:chOff x="0" y="0"/>
          <a:chExt cx="0" cy="0"/>
        </a:xfrm>
      </p:grpSpPr>
      <p:grpSp>
        <p:nvGrpSpPr>
          <p:cNvPr name="Group 2" id="2"/>
          <p:cNvGrpSpPr/>
          <p:nvPr/>
        </p:nvGrpSpPr>
        <p:grpSpPr>
          <a:xfrm rot="0">
            <a:off x="651750" y="651750"/>
            <a:ext cx="16984499" cy="8983499"/>
            <a:chOff x="0" y="0"/>
            <a:chExt cx="5745374" cy="3038863"/>
          </a:xfrm>
        </p:grpSpPr>
        <p:sp>
          <p:nvSpPr>
            <p:cNvPr name="Freeform 3" id="3"/>
            <p:cNvSpPr/>
            <p:nvPr/>
          </p:nvSpPr>
          <p:spPr>
            <a:xfrm flipH="false" flipV="false" rot="0">
              <a:off x="0" y="0"/>
              <a:ext cx="5745374" cy="3038863"/>
            </a:xfrm>
            <a:custGeom>
              <a:avLst/>
              <a:gdLst/>
              <a:ahLst/>
              <a:cxnLst/>
              <a:rect r="r" b="b" t="t" l="l"/>
              <a:pathLst>
                <a:path h="3038863" w="5745374">
                  <a:moveTo>
                    <a:pt x="5620914" y="3038863"/>
                  </a:moveTo>
                  <a:lnTo>
                    <a:pt x="124460" y="3038863"/>
                  </a:lnTo>
                  <a:cubicBezTo>
                    <a:pt x="55880" y="3038863"/>
                    <a:pt x="0" y="2982983"/>
                    <a:pt x="0" y="2914403"/>
                  </a:cubicBezTo>
                  <a:lnTo>
                    <a:pt x="0" y="124460"/>
                  </a:lnTo>
                  <a:cubicBezTo>
                    <a:pt x="0" y="55880"/>
                    <a:pt x="55880" y="0"/>
                    <a:pt x="124460" y="0"/>
                  </a:cubicBezTo>
                  <a:lnTo>
                    <a:pt x="5620914" y="0"/>
                  </a:lnTo>
                  <a:cubicBezTo>
                    <a:pt x="5689494" y="0"/>
                    <a:pt x="5745374" y="55880"/>
                    <a:pt x="5745374" y="124460"/>
                  </a:cubicBezTo>
                  <a:lnTo>
                    <a:pt x="5745374" y="2914403"/>
                  </a:lnTo>
                  <a:cubicBezTo>
                    <a:pt x="5745374" y="2982983"/>
                    <a:pt x="5689494" y="3038863"/>
                    <a:pt x="5620914" y="3038863"/>
                  </a:cubicBezTo>
                  <a:close/>
                </a:path>
              </a:pathLst>
            </a:custGeom>
            <a:solidFill>
              <a:srgbClr val="FFFFFF"/>
            </a:solidFill>
          </p:spPr>
        </p:sp>
      </p:grpSp>
      <p:sp>
        <p:nvSpPr>
          <p:cNvPr name="AutoShape 4" id="4"/>
          <p:cNvSpPr/>
          <p:nvPr/>
        </p:nvSpPr>
        <p:spPr>
          <a:xfrm rot="0">
            <a:off x="651750" y="1601567"/>
            <a:ext cx="16984499" cy="0"/>
          </a:xfrm>
          <a:prstGeom prst="line">
            <a:avLst/>
          </a:prstGeom>
          <a:ln cap="rnd" w="9525">
            <a:solidFill>
              <a:srgbClr val="000000"/>
            </a:solidFill>
            <a:prstDash val="solid"/>
            <a:headEnd type="none" len="sm" w="sm"/>
            <a:tailEnd type="none" len="sm" w="sm"/>
          </a:ln>
        </p:spPr>
      </p:sp>
      <p:grpSp>
        <p:nvGrpSpPr>
          <p:cNvPr name="Group 5" id="5"/>
          <p:cNvGrpSpPr/>
          <p:nvPr/>
        </p:nvGrpSpPr>
        <p:grpSpPr>
          <a:xfrm rot="-10800000">
            <a:off x="1691836" y="1028700"/>
            <a:ext cx="217278" cy="217278"/>
            <a:chOff x="0" y="0"/>
            <a:chExt cx="6350000" cy="6350000"/>
          </a:xfrm>
        </p:grpSpPr>
        <p:sp>
          <p:nvSpPr>
            <p:cNvPr name="Freeform 6" id="6"/>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DECED"/>
            </a:solidFill>
          </p:spPr>
        </p:sp>
      </p:grpSp>
      <p:grpSp>
        <p:nvGrpSpPr>
          <p:cNvPr name="Group 7" id="7"/>
          <p:cNvGrpSpPr/>
          <p:nvPr/>
        </p:nvGrpSpPr>
        <p:grpSpPr>
          <a:xfrm rot="-10800000">
            <a:off x="1431705" y="1028700"/>
            <a:ext cx="217278" cy="217278"/>
            <a:chOff x="0" y="0"/>
            <a:chExt cx="6350000" cy="6350000"/>
          </a:xfrm>
        </p:grpSpPr>
        <p:sp>
          <p:nvSpPr>
            <p:cNvPr name="Freeform 8" id="8"/>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CED1D1"/>
            </a:solidFill>
          </p:spPr>
        </p:sp>
      </p:grpSp>
      <p:grpSp>
        <p:nvGrpSpPr>
          <p:cNvPr name="Group 9" id="9"/>
          <p:cNvGrpSpPr/>
          <p:nvPr/>
        </p:nvGrpSpPr>
        <p:grpSpPr>
          <a:xfrm rot="-10800000">
            <a:off x="1171575" y="1028700"/>
            <a:ext cx="217278" cy="217278"/>
            <a:chOff x="0" y="0"/>
            <a:chExt cx="6350000" cy="6350000"/>
          </a:xfrm>
        </p:grpSpPr>
        <p:sp>
          <p:nvSpPr>
            <p:cNvPr name="Freeform 10" id="10"/>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171717"/>
            </a:solidFill>
          </p:spPr>
        </p:sp>
      </p:grpSp>
      <p:grpSp>
        <p:nvGrpSpPr>
          <p:cNvPr name="Group 11" id="11"/>
          <p:cNvGrpSpPr/>
          <p:nvPr/>
        </p:nvGrpSpPr>
        <p:grpSpPr>
          <a:xfrm rot="0">
            <a:off x="4437559" y="1783786"/>
            <a:ext cx="9412882" cy="860457"/>
            <a:chOff x="0" y="0"/>
            <a:chExt cx="9054926" cy="827735"/>
          </a:xfrm>
        </p:grpSpPr>
        <p:sp>
          <p:nvSpPr>
            <p:cNvPr name="Freeform 12" id="12"/>
            <p:cNvSpPr/>
            <p:nvPr/>
          </p:nvSpPr>
          <p:spPr>
            <a:xfrm flipH="false" flipV="false" rot="0">
              <a:off x="0" y="0"/>
              <a:ext cx="9054926" cy="827735"/>
            </a:xfrm>
            <a:custGeom>
              <a:avLst/>
              <a:gdLst/>
              <a:ahLst/>
              <a:cxnLst/>
              <a:rect r="r" b="b" t="t" l="l"/>
              <a:pathLst>
                <a:path h="827735" w="9054926">
                  <a:moveTo>
                    <a:pt x="8930466" y="827735"/>
                  </a:moveTo>
                  <a:lnTo>
                    <a:pt x="124460" y="827735"/>
                  </a:lnTo>
                  <a:cubicBezTo>
                    <a:pt x="55880" y="827735"/>
                    <a:pt x="0" y="771855"/>
                    <a:pt x="0" y="703275"/>
                  </a:cubicBezTo>
                  <a:lnTo>
                    <a:pt x="0" y="124460"/>
                  </a:lnTo>
                  <a:cubicBezTo>
                    <a:pt x="0" y="55880"/>
                    <a:pt x="55880" y="0"/>
                    <a:pt x="124460" y="0"/>
                  </a:cubicBezTo>
                  <a:lnTo>
                    <a:pt x="8930466" y="0"/>
                  </a:lnTo>
                  <a:cubicBezTo>
                    <a:pt x="8999046" y="0"/>
                    <a:pt x="9054926" y="55880"/>
                    <a:pt x="9054926" y="124460"/>
                  </a:cubicBezTo>
                  <a:lnTo>
                    <a:pt x="9054926" y="703275"/>
                  </a:lnTo>
                  <a:cubicBezTo>
                    <a:pt x="9054926" y="771855"/>
                    <a:pt x="8999046" y="827735"/>
                    <a:pt x="8930466" y="827735"/>
                  </a:cubicBezTo>
                  <a:close/>
                </a:path>
              </a:pathLst>
            </a:custGeom>
            <a:solidFill>
              <a:srgbClr val="EDECED"/>
            </a:solidFill>
          </p:spPr>
        </p:sp>
      </p:grpSp>
      <p:sp>
        <p:nvSpPr>
          <p:cNvPr name="Freeform 13" id="13"/>
          <p:cNvSpPr/>
          <p:nvPr/>
        </p:nvSpPr>
        <p:spPr>
          <a:xfrm flipH="false" flipV="false" rot="0">
            <a:off x="2077" y="0"/>
            <a:ext cx="776820" cy="776820"/>
          </a:xfrm>
          <a:custGeom>
            <a:avLst/>
            <a:gdLst/>
            <a:ahLst/>
            <a:cxnLst/>
            <a:rect r="r" b="b" t="t" l="l"/>
            <a:pathLst>
              <a:path h="776820" w="776820">
                <a:moveTo>
                  <a:pt x="0" y="0"/>
                </a:moveTo>
                <a:lnTo>
                  <a:pt x="776820" y="0"/>
                </a:lnTo>
                <a:lnTo>
                  <a:pt x="776820" y="776820"/>
                </a:lnTo>
                <a:lnTo>
                  <a:pt x="0" y="776820"/>
                </a:lnTo>
                <a:lnTo>
                  <a:pt x="0" y="0"/>
                </a:lnTo>
                <a:close/>
              </a:path>
            </a:pathLst>
          </a:custGeom>
          <a:blipFill>
            <a:blip r:embed="rId2"/>
            <a:stretch>
              <a:fillRect l="0" t="0" r="0" b="0"/>
            </a:stretch>
          </a:blipFill>
        </p:spPr>
      </p:sp>
      <p:pic>
        <p:nvPicPr>
          <p:cNvPr name="Picture 14" id="14">
            <a:hlinkClick action="ppaction://media"/>
          </p:cNvPr>
          <p:cNvPicPr>
            <a:picLocks noChangeAspect="true"/>
          </p:cNvPicPr>
          <p:nvPr>
            <a:videoFile r:link="rId4"/>
            <p:extLst>
              <p:ext uri="{DAA4B4D4-6D71-4841-9C94-3DE7FCFB9230}">
                <p14:media xmlns:p14="http://schemas.microsoft.com/office/powerpoint/2010/main" r:embed="rId5"/>
              </p:ext>
            </p:extLst>
          </p:nvPr>
        </p:nvPicPr>
        <p:blipFill>
          <a:blip r:embed="rId3"/>
          <a:srcRect l="5969" t="7079" r="4167" b="19340"/>
          <a:stretch>
            <a:fillRect/>
          </a:stretch>
        </p:blipFill>
        <p:spPr>
          <a:xfrm flipH="false" flipV="false" rot="0">
            <a:off x="11835627" y="2815693"/>
            <a:ext cx="3636755" cy="5442227"/>
          </a:xfrm>
          <a:prstGeom prst="rect">
            <a:avLst/>
          </a:prstGeom>
        </p:spPr>
      </p:pic>
      <p:sp>
        <p:nvSpPr>
          <p:cNvPr name="TextBox 15" id="15"/>
          <p:cNvSpPr txBox="true"/>
          <p:nvPr/>
        </p:nvSpPr>
        <p:spPr>
          <a:xfrm rot="0">
            <a:off x="5894935" y="2000389"/>
            <a:ext cx="6498129" cy="493926"/>
          </a:xfrm>
          <a:prstGeom prst="rect">
            <a:avLst/>
          </a:prstGeom>
        </p:spPr>
        <p:txBody>
          <a:bodyPr anchor="t" rtlCol="false" tIns="0" lIns="0" bIns="0" rIns="0">
            <a:spAutoFit/>
          </a:bodyPr>
          <a:lstStyle/>
          <a:p>
            <a:pPr algn="ctr">
              <a:lnSpc>
                <a:spcPts val="3702"/>
              </a:lnSpc>
              <a:spcBef>
                <a:spcPct val="0"/>
              </a:spcBef>
            </a:pPr>
            <a:r>
              <a:rPr lang="en-US" b="true" sz="3702">
                <a:solidFill>
                  <a:srgbClr val="000000"/>
                </a:solidFill>
                <a:latin typeface="Barlow Medium"/>
                <a:ea typeface="Barlow Medium"/>
                <a:cs typeface="Barlow Medium"/>
                <a:sym typeface="Barlow Medium"/>
              </a:rPr>
              <a:t>Robot Réel - Stratégie carré</a:t>
            </a:r>
          </a:p>
        </p:txBody>
      </p:sp>
      <p:sp>
        <p:nvSpPr>
          <p:cNvPr name="TextBox 16" id="16"/>
          <p:cNvSpPr txBox="true"/>
          <p:nvPr/>
        </p:nvSpPr>
        <p:spPr>
          <a:xfrm rot="0">
            <a:off x="1280214" y="3661081"/>
            <a:ext cx="10168514" cy="1282714"/>
          </a:xfrm>
          <a:prstGeom prst="rect">
            <a:avLst/>
          </a:prstGeom>
        </p:spPr>
        <p:txBody>
          <a:bodyPr anchor="t" rtlCol="false" tIns="0" lIns="0" bIns="0" rIns="0">
            <a:spAutoFit/>
          </a:bodyPr>
          <a:lstStyle/>
          <a:p>
            <a:pPr algn="l">
              <a:lnSpc>
                <a:spcPts val="2500"/>
              </a:lnSpc>
              <a:spcBef>
                <a:spcPct val="0"/>
              </a:spcBef>
            </a:pPr>
            <a:r>
              <a:rPr lang="en-US" sz="2500">
                <a:solidFill>
                  <a:srgbClr val="000000"/>
                </a:solidFill>
                <a:latin typeface="League Spartan"/>
                <a:ea typeface="League Spartan"/>
                <a:cs typeface="League Spartan"/>
                <a:sym typeface="League Spartan"/>
              </a:rPr>
              <a:t>Le robot exécute une séquence composée de déplacements droits et de virages à 90°.</a:t>
            </a:r>
          </a:p>
          <a:p>
            <a:pPr algn="l">
              <a:lnSpc>
                <a:spcPts val="2500"/>
              </a:lnSpc>
              <a:spcBef>
                <a:spcPct val="0"/>
              </a:spcBef>
            </a:pPr>
            <a:r>
              <a:rPr lang="en-US" sz="2500">
                <a:solidFill>
                  <a:srgbClr val="000000"/>
                </a:solidFill>
                <a:latin typeface="League Spartan"/>
                <a:ea typeface="League Spartan"/>
                <a:cs typeface="League Spartan"/>
                <a:sym typeface="League Spartan"/>
              </a:rPr>
              <a:t> Cette stratégie lui permet de tracer un carré, en simulation comme en conditions réelles.</a:t>
            </a:r>
          </a:p>
        </p:txBody>
      </p:sp>
      <p:sp>
        <p:nvSpPr>
          <p:cNvPr name="TextBox 17" id="17"/>
          <p:cNvSpPr txBox="true"/>
          <p:nvPr/>
        </p:nvSpPr>
        <p:spPr>
          <a:xfrm rot="0">
            <a:off x="1909114" y="5750970"/>
            <a:ext cx="7910830" cy="1282151"/>
          </a:xfrm>
          <a:prstGeom prst="rect">
            <a:avLst/>
          </a:prstGeom>
        </p:spPr>
        <p:txBody>
          <a:bodyPr anchor="t" rtlCol="false" tIns="0" lIns="0" bIns="0" rIns="0">
            <a:spAutoFit/>
          </a:bodyPr>
          <a:lstStyle/>
          <a:p>
            <a:pPr algn="l" marL="535088" indent="-267544" lvl="1">
              <a:lnSpc>
                <a:spcPts val="2478"/>
              </a:lnSpc>
              <a:buFont typeface="Arial"/>
              <a:buChar char="•"/>
            </a:pPr>
            <a:r>
              <a:rPr lang="en-US" b="true" sz="2478">
                <a:solidFill>
                  <a:srgbClr val="000000"/>
                </a:solidFill>
                <a:latin typeface="Barlow Medium"/>
                <a:ea typeface="Barlow Medium"/>
                <a:cs typeface="Barlow Medium"/>
                <a:sym typeface="Barlow Medium"/>
              </a:rPr>
              <a:t>Le robot avance sur une distance fixée.</a:t>
            </a:r>
          </a:p>
          <a:p>
            <a:pPr algn="l" marL="535088" indent="-267544" lvl="1">
              <a:lnSpc>
                <a:spcPts val="2478"/>
              </a:lnSpc>
              <a:buFont typeface="Arial"/>
              <a:buChar char="•"/>
            </a:pPr>
            <a:r>
              <a:rPr lang="en-US" b="true" sz="2478">
                <a:solidFill>
                  <a:srgbClr val="000000"/>
                </a:solidFill>
                <a:latin typeface="Barlow Medium"/>
                <a:ea typeface="Barlow Medium"/>
                <a:cs typeface="Barlow Medium"/>
                <a:sym typeface="Barlow Medium"/>
              </a:rPr>
              <a:t>Il tourne de 90° à gauche.</a:t>
            </a:r>
          </a:p>
          <a:p>
            <a:pPr algn="l" marL="535088" indent="-267544" lvl="1">
              <a:lnSpc>
                <a:spcPts val="2478"/>
              </a:lnSpc>
              <a:buFont typeface="Arial"/>
              <a:buChar char="•"/>
            </a:pPr>
            <a:r>
              <a:rPr lang="en-US" b="true" sz="2478">
                <a:solidFill>
                  <a:srgbClr val="000000"/>
                </a:solidFill>
                <a:latin typeface="Barlow Medium"/>
                <a:ea typeface="Barlow Medium"/>
                <a:cs typeface="Barlow Medium"/>
                <a:sym typeface="Barlow Medium"/>
              </a:rPr>
              <a:t>Il répète cette séquence quatre fois.</a:t>
            </a:r>
          </a:p>
          <a:p>
            <a:pPr algn="l" marL="535088" indent="-267544" lvl="1">
              <a:lnSpc>
                <a:spcPts val="2478"/>
              </a:lnSpc>
              <a:buFont typeface="Arial"/>
              <a:buChar char="•"/>
            </a:pPr>
            <a:r>
              <a:rPr lang="en-US" b="true" sz="2478">
                <a:solidFill>
                  <a:srgbClr val="000000"/>
                </a:solidFill>
                <a:latin typeface="Barlow Medium"/>
                <a:ea typeface="Barlow Medium"/>
                <a:cs typeface="Barlow Medium"/>
                <a:sym typeface="Barlow Medium"/>
              </a:rPr>
              <a:t>Il revient à son point de départ, formant ainsi un carré.</a:t>
            </a:r>
          </a:p>
        </p:txBody>
      </p:sp>
    </p:spTree>
  </p:cSld>
  <p:clrMapOvr>
    <a:masterClrMapping/>
  </p:clrMapOvr>
  <p:transition spd="slow">
    <p:push dir="l"/>
  </p:transition>
  <p:timing>
    <p:tnLst>
      <p:par>
        <p:cTn dur="indefinite" restart="never" nodeType="tmRoot">
          <p:childTnLst>
            <p:video>
              <p:cMediaNode vol="0">
                <p:cTn fill="hold" display="false">
                  <p:stCondLst>
                    <p:cond delay="indefinite"/>
                  </p:stCondLst>
                </p:cTn>
                <p:tgtEl>
                  <p:spTgt spid="14"/>
                </p:tgtEl>
              </p:cMediaNode>
            </p:video>
          </p:childTnLst>
        </p:cTn>
      </p:par>
    </p:tnLst>
  </p:timing>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CED1D1"/>
        </a:solidFill>
      </p:bgPr>
    </p:bg>
    <p:spTree>
      <p:nvGrpSpPr>
        <p:cNvPr id="1" name=""/>
        <p:cNvGrpSpPr/>
        <p:nvPr/>
      </p:nvGrpSpPr>
      <p:grpSpPr>
        <a:xfrm>
          <a:off x="0" y="0"/>
          <a:ext cx="0" cy="0"/>
          <a:chOff x="0" y="0"/>
          <a:chExt cx="0" cy="0"/>
        </a:xfrm>
      </p:grpSpPr>
      <p:grpSp>
        <p:nvGrpSpPr>
          <p:cNvPr name="Group 2" id="2"/>
          <p:cNvGrpSpPr/>
          <p:nvPr/>
        </p:nvGrpSpPr>
        <p:grpSpPr>
          <a:xfrm rot="0">
            <a:off x="632130" y="651750"/>
            <a:ext cx="16984499" cy="8983499"/>
            <a:chOff x="0" y="0"/>
            <a:chExt cx="22645999" cy="11977999"/>
          </a:xfrm>
        </p:grpSpPr>
        <p:grpSp>
          <p:nvGrpSpPr>
            <p:cNvPr name="Group 3" id="3"/>
            <p:cNvGrpSpPr/>
            <p:nvPr/>
          </p:nvGrpSpPr>
          <p:grpSpPr>
            <a:xfrm rot="0">
              <a:off x="0" y="0"/>
              <a:ext cx="22645999" cy="11977999"/>
              <a:chOff x="0" y="0"/>
              <a:chExt cx="5745374" cy="3038863"/>
            </a:xfrm>
          </p:grpSpPr>
          <p:sp>
            <p:nvSpPr>
              <p:cNvPr name="Freeform 4" id="4"/>
              <p:cNvSpPr/>
              <p:nvPr/>
            </p:nvSpPr>
            <p:spPr>
              <a:xfrm flipH="false" flipV="false" rot="0">
                <a:off x="0" y="0"/>
                <a:ext cx="5745374" cy="3038863"/>
              </a:xfrm>
              <a:custGeom>
                <a:avLst/>
                <a:gdLst/>
                <a:ahLst/>
                <a:cxnLst/>
                <a:rect r="r" b="b" t="t" l="l"/>
                <a:pathLst>
                  <a:path h="3038863" w="5745374">
                    <a:moveTo>
                      <a:pt x="5620914" y="3038863"/>
                    </a:moveTo>
                    <a:lnTo>
                      <a:pt x="124460" y="3038863"/>
                    </a:lnTo>
                    <a:cubicBezTo>
                      <a:pt x="55880" y="3038863"/>
                      <a:pt x="0" y="2982983"/>
                      <a:pt x="0" y="2914403"/>
                    </a:cubicBezTo>
                    <a:lnTo>
                      <a:pt x="0" y="124460"/>
                    </a:lnTo>
                    <a:cubicBezTo>
                      <a:pt x="0" y="55880"/>
                      <a:pt x="55880" y="0"/>
                      <a:pt x="124460" y="0"/>
                    </a:cubicBezTo>
                    <a:lnTo>
                      <a:pt x="5620914" y="0"/>
                    </a:lnTo>
                    <a:cubicBezTo>
                      <a:pt x="5689494" y="0"/>
                      <a:pt x="5745374" y="55880"/>
                      <a:pt x="5745374" y="124460"/>
                    </a:cubicBezTo>
                    <a:lnTo>
                      <a:pt x="5745374" y="2914403"/>
                    </a:lnTo>
                    <a:cubicBezTo>
                      <a:pt x="5745374" y="2982983"/>
                      <a:pt x="5689494" y="3038863"/>
                      <a:pt x="5620914" y="3038863"/>
                    </a:cubicBezTo>
                    <a:close/>
                  </a:path>
                </a:pathLst>
              </a:custGeom>
              <a:solidFill>
                <a:srgbClr val="FFFFFF"/>
              </a:solidFill>
            </p:spPr>
          </p:sp>
        </p:grpSp>
        <p:sp>
          <p:nvSpPr>
            <p:cNvPr name="AutoShape 5" id="5"/>
            <p:cNvSpPr/>
            <p:nvPr/>
          </p:nvSpPr>
          <p:spPr>
            <a:xfrm rot="0">
              <a:off x="0" y="1266422"/>
              <a:ext cx="22645999" cy="0"/>
            </a:xfrm>
            <a:prstGeom prst="line">
              <a:avLst/>
            </a:prstGeom>
            <a:ln cap="rnd" w="12700">
              <a:solidFill>
                <a:srgbClr val="000000"/>
              </a:solidFill>
              <a:prstDash val="solid"/>
              <a:headEnd type="none" len="sm" w="sm"/>
              <a:tailEnd type="none" len="sm" w="sm"/>
            </a:ln>
          </p:spPr>
        </p:sp>
        <p:grpSp>
          <p:nvGrpSpPr>
            <p:cNvPr name="Group 6" id="6"/>
            <p:cNvGrpSpPr/>
            <p:nvPr/>
          </p:nvGrpSpPr>
          <p:grpSpPr>
            <a:xfrm rot="-10800000">
              <a:off x="1386781" y="502600"/>
              <a:ext cx="289704" cy="289704"/>
              <a:chOff x="0" y="0"/>
              <a:chExt cx="6350000" cy="6350000"/>
            </a:xfrm>
          </p:grpSpPr>
          <p:sp>
            <p:nvSpPr>
              <p:cNvPr name="Freeform 7" id="7"/>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DECED"/>
              </a:solidFill>
            </p:spPr>
          </p:sp>
        </p:grpSp>
        <p:grpSp>
          <p:nvGrpSpPr>
            <p:cNvPr name="Group 8" id="8"/>
            <p:cNvGrpSpPr/>
            <p:nvPr/>
          </p:nvGrpSpPr>
          <p:grpSpPr>
            <a:xfrm rot="-10800000">
              <a:off x="1039940" y="502600"/>
              <a:ext cx="289704" cy="289704"/>
              <a:chOff x="0" y="0"/>
              <a:chExt cx="6350000" cy="6350000"/>
            </a:xfrm>
          </p:grpSpPr>
          <p:sp>
            <p:nvSpPr>
              <p:cNvPr name="Freeform 9" id="9"/>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CED1D1"/>
              </a:solidFill>
            </p:spPr>
          </p:sp>
        </p:grpSp>
        <p:grpSp>
          <p:nvGrpSpPr>
            <p:cNvPr name="Group 10" id="10"/>
            <p:cNvGrpSpPr/>
            <p:nvPr/>
          </p:nvGrpSpPr>
          <p:grpSpPr>
            <a:xfrm rot="-10800000">
              <a:off x="693100" y="502600"/>
              <a:ext cx="289704" cy="289704"/>
              <a:chOff x="0" y="0"/>
              <a:chExt cx="6350000" cy="6350000"/>
            </a:xfrm>
          </p:grpSpPr>
          <p:sp>
            <p:nvSpPr>
              <p:cNvPr name="Freeform 11" id="11"/>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171717"/>
              </a:solidFill>
            </p:spPr>
          </p:sp>
        </p:grpSp>
      </p:grpSp>
      <p:grpSp>
        <p:nvGrpSpPr>
          <p:cNvPr name="Group 12" id="12"/>
          <p:cNvGrpSpPr/>
          <p:nvPr/>
        </p:nvGrpSpPr>
        <p:grpSpPr>
          <a:xfrm rot="0">
            <a:off x="4907955" y="1684303"/>
            <a:ext cx="8472089" cy="922035"/>
            <a:chOff x="0" y="0"/>
            <a:chExt cx="24061252" cy="2618635"/>
          </a:xfrm>
        </p:grpSpPr>
        <p:sp>
          <p:nvSpPr>
            <p:cNvPr name="Freeform 13" id="13"/>
            <p:cNvSpPr/>
            <p:nvPr/>
          </p:nvSpPr>
          <p:spPr>
            <a:xfrm flipH="false" flipV="false" rot="0">
              <a:off x="0" y="0"/>
              <a:ext cx="24061252" cy="2618635"/>
            </a:xfrm>
            <a:custGeom>
              <a:avLst/>
              <a:gdLst/>
              <a:ahLst/>
              <a:cxnLst/>
              <a:rect r="r" b="b" t="t" l="l"/>
              <a:pathLst>
                <a:path h="2618635" w="24061252">
                  <a:moveTo>
                    <a:pt x="23936792" y="2618635"/>
                  </a:moveTo>
                  <a:lnTo>
                    <a:pt x="124460" y="2618635"/>
                  </a:lnTo>
                  <a:cubicBezTo>
                    <a:pt x="55880" y="2618635"/>
                    <a:pt x="0" y="2562755"/>
                    <a:pt x="0" y="2494175"/>
                  </a:cubicBezTo>
                  <a:lnTo>
                    <a:pt x="0" y="124460"/>
                  </a:lnTo>
                  <a:cubicBezTo>
                    <a:pt x="0" y="55880"/>
                    <a:pt x="55880" y="0"/>
                    <a:pt x="124460" y="0"/>
                  </a:cubicBezTo>
                  <a:lnTo>
                    <a:pt x="23936792" y="0"/>
                  </a:lnTo>
                  <a:cubicBezTo>
                    <a:pt x="24005372" y="0"/>
                    <a:pt x="24061252" y="55880"/>
                    <a:pt x="24061252" y="124460"/>
                  </a:cubicBezTo>
                  <a:lnTo>
                    <a:pt x="24061252" y="2494175"/>
                  </a:lnTo>
                  <a:cubicBezTo>
                    <a:pt x="24061252" y="2562755"/>
                    <a:pt x="24005372" y="2618635"/>
                    <a:pt x="23936792" y="2618635"/>
                  </a:cubicBezTo>
                  <a:close/>
                </a:path>
              </a:pathLst>
            </a:custGeom>
            <a:solidFill>
              <a:srgbClr val="EDECED"/>
            </a:solidFill>
          </p:spPr>
        </p:sp>
      </p:grpSp>
      <p:sp>
        <p:nvSpPr>
          <p:cNvPr name="Freeform 14" id="14"/>
          <p:cNvSpPr/>
          <p:nvPr/>
        </p:nvSpPr>
        <p:spPr>
          <a:xfrm flipH="false" flipV="false" rot="0">
            <a:off x="0" y="-83923"/>
            <a:ext cx="735674" cy="735674"/>
          </a:xfrm>
          <a:custGeom>
            <a:avLst/>
            <a:gdLst/>
            <a:ahLst/>
            <a:cxnLst/>
            <a:rect r="r" b="b" t="t" l="l"/>
            <a:pathLst>
              <a:path h="735674" w="735674">
                <a:moveTo>
                  <a:pt x="0" y="0"/>
                </a:moveTo>
                <a:lnTo>
                  <a:pt x="735674" y="0"/>
                </a:lnTo>
                <a:lnTo>
                  <a:pt x="735674" y="735673"/>
                </a:lnTo>
                <a:lnTo>
                  <a:pt x="0" y="735673"/>
                </a:lnTo>
                <a:lnTo>
                  <a:pt x="0" y="0"/>
                </a:lnTo>
                <a:close/>
              </a:path>
            </a:pathLst>
          </a:custGeom>
          <a:blipFill>
            <a:blip r:embed="rId2"/>
            <a:stretch>
              <a:fillRect l="0" t="0" r="0" b="0"/>
            </a:stretch>
          </a:blipFill>
        </p:spPr>
      </p:sp>
      <p:pic>
        <p:nvPicPr>
          <p:cNvPr name="Picture 15" id="15">
            <a:hlinkClick action="ppaction://media"/>
          </p:cNvPr>
          <p:cNvPicPr>
            <a:picLocks noChangeAspect="true"/>
          </p:cNvPicPr>
          <p:nvPr>
            <a:videoFile r:link="rId4"/>
            <p:extLst>
              <p:ext uri="{DAA4B4D4-6D71-4841-9C94-3DE7FCFB9230}">
                <p14:media xmlns:p14="http://schemas.microsoft.com/office/powerpoint/2010/main" r:embed="rId5"/>
              </p:ext>
            </p:extLst>
          </p:nvPr>
        </p:nvPicPr>
        <p:blipFill>
          <a:blip r:embed="rId3"/>
          <a:srcRect l="4156" t="0" r="0" b="0"/>
          <a:stretch>
            <a:fillRect/>
          </a:stretch>
        </p:blipFill>
        <p:spPr>
          <a:xfrm flipH="false" flipV="false" rot="0">
            <a:off x="9144000" y="3271879"/>
            <a:ext cx="8115300" cy="4633017"/>
          </a:xfrm>
          <a:prstGeom prst="rect">
            <a:avLst/>
          </a:prstGeom>
        </p:spPr>
      </p:pic>
      <p:sp>
        <p:nvSpPr>
          <p:cNvPr name="Freeform 16" id="16"/>
          <p:cNvSpPr/>
          <p:nvPr/>
        </p:nvSpPr>
        <p:spPr>
          <a:xfrm flipH="false" flipV="false" rot="0">
            <a:off x="6067063" y="42777"/>
            <a:ext cx="735211" cy="608973"/>
          </a:xfrm>
          <a:custGeom>
            <a:avLst/>
            <a:gdLst/>
            <a:ahLst/>
            <a:cxnLst/>
            <a:rect r="r" b="b" t="t" l="l"/>
            <a:pathLst>
              <a:path h="608973" w="735211">
                <a:moveTo>
                  <a:pt x="0" y="0"/>
                </a:moveTo>
                <a:lnTo>
                  <a:pt x="735211" y="0"/>
                </a:lnTo>
                <a:lnTo>
                  <a:pt x="735211" y="608973"/>
                </a:lnTo>
                <a:lnTo>
                  <a:pt x="0" y="608973"/>
                </a:lnTo>
                <a:lnTo>
                  <a:pt x="0" y="0"/>
                </a:lnTo>
                <a:close/>
              </a:path>
            </a:pathLst>
          </a:custGeom>
          <a:blipFill>
            <a:blip r:embed="rId6"/>
            <a:stretch>
              <a:fillRect l="-19024" t="0" r="-19024" b="0"/>
            </a:stretch>
          </a:blipFill>
        </p:spPr>
      </p:sp>
      <p:sp>
        <p:nvSpPr>
          <p:cNvPr name="TextBox 17" id="17"/>
          <p:cNvSpPr txBox="true"/>
          <p:nvPr/>
        </p:nvSpPr>
        <p:spPr>
          <a:xfrm rot="0">
            <a:off x="5100165" y="1758217"/>
            <a:ext cx="8087669" cy="848121"/>
          </a:xfrm>
          <a:prstGeom prst="rect">
            <a:avLst/>
          </a:prstGeom>
        </p:spPr>
        <p:txBody>
          <a:bodyPr anchor="t" rtlCol="false" tIns="0" lIns="0" bIns="0" rIns="0">
            <a:spAutoFit/>
          </a:bodyPr>
          <a:lstStyle/>
          <a:p>
            <a:pPr algn="ctr">
              <a:lnSpc>
                <a:spcPts val="3263"/>
              </a:lnSpc>
            </a:pPr>
            <a:r>
              <a:rPr lang="en-US" sz="3263" b="true">
                <a:solidFill>
                  <a:srgbClr val="171717"/>
                </a:solidFill>
                <a:latin typeface="Barlow Medium"/>
                <a:ea typeface="Barlow Medium"/>
                <a:cs typeface="Barlow Medium"/>
                <a:sym typeface="Barlow Medium"/>
              </a:rPr>
              <a:t>Robot Réel - Stratégie arrêt mur</a:t>
            </a:r>
          </a:p>
          <a:p>
            <a:pPr algn="ctr" marL="0" indent="0" lvl="0">
              <a:lnSpc>
                <a:spcPts val="3263"/>
              </a:lnSpc>
              <a:spcBef>
                <a:spcPct val="0"/>
              </a:spcBef>
            </a:pPr>
          </a:p>
        </p:txBody>
      </p:sp>
      <p:sp>
        <p:nvSpPr>
          <p:cNvPr name="TextBox 18" id="18"/>
          <p:cNvSpPr txBox="true"/>
          <p:nvPr/>
        </p:nvSpPr>
        <p:spPr>
          <a:xfrm rot="0">
            <a:off x="1376786" y="5935704"/>
            <a:ext cx="6831509" cy="1637665"/>
          </a:xfrm>
          <a:prstGeom prst="rect">
            <a:avLst/>
          </a:prstGeom>
        </p:spPr>
        <p:txBody>
          <a:bodyPr anchor="t" rtlCol="false" tIns="0" lIns="0" bIns="0" rIns="0">
            <a:spAutoFit/>
          </a:bodyPr>
          <a:lstStyle/>
          <a:p>
            <a:pPr algn="l" marL="561342" indent="-280671" lvl="1">
              <a:lnSpc>
                <a:spcPts val="2600"/>
              </a:lnSpc>
              <a:buFont typeface="Arial"/>
              <a:buChar char="•"/>
            </a:pPr>
            <a:r>
              <a:rPr lang="en-US" b="true" sz="2600">
                <a:solidFill>
                  <a:srgbClr val="171717"/>
                </a:solidFill>
                <a:latin typeface="Barlow Medium"/>
                <a:ea typeface="Barlow Medium"/>
                <a:cs typeface="Barlow Medium"/>
                <a:sym typeface="Barlow Medium"/>
              </a:rPr>
              <a:t>Utilisation d’un capteur de distance</a:t>
            </a:r>
          </a:p>
          <a:p>
            <a:pPr algn="l" marL="561342" indent="-280671" lvl="1">
              <a:lnSpc>
                <a:spcPts val="2600"/>
              </a:lnSpc>
              <a:buFont typeface="Arial"/>
              <a:buChar char="•"/>
            </a:pPr>
            <a:r>
              <a:rPr lang="en-US" b="true" sz="2600">
                <a:solidFill>
                  <a:srgbClr val="171717"/>
                </a:solidFill>
                <a:latin typeface="Barlow Medium"/>
                <a:ea typeface="Barlow Medium"/>
                <a:cs typeface="Barlow Medium"/>
                <a:sym typeface="Barlow Medium"/>
              </a:rPr>
              <a:t>Le robot lit en temps réel la distance au mur</a:t>
            </a:r>
          </a:p>
          <a:p>
            <a:pPr algn="l" marL="561342" indent="-280671" lvl="1">
              <a:lnSpc>
                <a:spcPts val="2600"/>
              </a:lnSpc>
              <a:buFont typeface="Arial"/>
              <a:buChar char="•"/>
            </a:pPr>
            <a:r>
              <a:rPr lang="en-US" b="true" sz="2600">
                <a:solidFill>
                  <a:srgbClr val="171717"/>
                </a:solidFill>
                <a:latin typeface="Barlow Medium"/>
                <a:ea typeface="Barlow Medium"/>
                <a:cs typeface="Barlow Medium"/>
                <a:sym typeface="Barlow Medium"/>
              </a:rPr>
              <a:t>Une seuil de distance est définie</a:t>
            </a:r>
          </a:p>
          <a:p>
            <a:pPr algn="l" marL="561342" indent="-280671" lvl="1">
              <a:lnSpc>
                <a:spcPts val="2600"/>
              </a:lnSpc>
              <a:buFont typeface="Arial"/>
              <a:buChar char="•"/>
            </a:pPr>
            <a:r>
              <a:rPr lang="en-US" b="true" sz="2600">
                <a:solidFill>
                  <a:srgbClr val="171717"/>
                </a:solidFill>
                <a:latin typeface="Barlow Medium"/>
                <a:ea typeface="Barlow Medium"/>
                <a:cs typeface="Barlow Medium"/>
                <a:sym typeface="Barlow Medium"/>
              </a:rPr>
              <a:t>Tant que la distance &gt; seuil, le robot avance</a:t>
            </a:r>
          </a:p>
          <a:p>
            <a:pPr algn="l" marL="561342" indent="-280671" lvl="1">
              <a:lnSpc>
                <a:spcPts val="2600"/>
              </a:lnSpc>
              <a:buFont typeface="Arial"/>
              <a:buChar char="•"/>
            </a:pPr>
            <a:r>
              <a:rPr lang="en-US" b="true" sz="2600">
                <a:solidFill>
                  <a:srgbClr val="171717"/>
                </a:solidFill>
                <a:latin typeface="Barlow Medium"/>
                <a:ea typeface="Barlow Medium"/>
                <a:cs typeface="Barlow Medium"/>
                <a:sym typeface="Barlow Medium"/>
              </a:rPr>
              <a:t>Dès que la distance ≤ seuil, le robot s’arrête</a:t>
            </a:r>
          </a:p>
        </p:txBody>
      </p:sp>
      <p:sp>
        <p:nvSpPr>
          <p:cNvPr name="TextBox 19" id="19"/>
          <p:cNvSpPr txBox="true"/>
          <p:nvPr/>
        </p:nvSpPr>
        <p:spPr>
          <a:xfrm rot="0">
            <a:off x="9124380" y="3946069"/>
            <a:ext cx="24382" cy="1541270"/>
          </a:xfrm>
          <a:prstGeom prst="rect">
            <a:avLst/>
          </a:prstGeom>
        </p:spPr>
        <p:txBody>
          <a:bodyPr anchor="t" rtlCol="false" tIns="0" lIns="0" bIns="0" rIns="0">
            <a:spAutoFit/>
          </a:bodyPr>
          <a:lstStyle/>
          <a:p>
            <a:pPr algn="ctr">
              <a:lnSpc>
                <a:spcPts val="11708"/>
              </a:lnSpc>
              <a:spcBef>
                <a:spcPct val="0"/>
              </a:spcBef>
            </a:pPr>
          </a:p>
        </p:txBody>
      </p:sp>
      <p:sp>
        <p:nvSpPr>
          <p:cNvPr name="TextBox 20" id="20"/>
          <p:cNvSpPr txBox="true"/>
          <p:nvPr/>
        </p:nvSpPr>
        <p:spPr>
          <a:xfrm rot="0">
            <a:off x="851088" y="3585514"/>
            <a:ext cx="8113734" cy="1901825"/>
          </a:xfrm>
          <a:prstGeom prst="rect">
            <a:avLst/>
          </a:prstGeom>
        </p:spPr>
        <p:txBody>
          <a:bodyPr anchor="t" rtlCol="false" tIns="0" lIns="0" bIns="0" rIns="0">
            <a:spAutoFit/>
          </a:bodyPr>
          <a:lstStyle/>
          <a:p>
            <a:pPr algn="ctr">
              <a:lnSpc>
                <a:spcPts val="2499"/>
              </a:lnSpc>
              <a:spcBef>
                <a:spcPct val="0"/>
              </a:spcBef>
            </a:pPr>
            <a:r>
              <a:rPr lang="en-US" sz="2499">
                <a:solidFill>
                  <a:srgbClr val="171717"/>
                </a:solidFill>
                <a:latin typeface="League Spartan"/>
                <a:ea typeface="League Spartan"/>
                <a:cs typeface="League Spartan"/>
                <a:sym typeface="League Spartan"/>
              </a:rPr>
              <a:t>Le robot commence par activer son capteur de distance, qui lui permet de mesurer en continu l’espace le séparant d’un mur. Il avance automatiquement jusqu’à atteindre une distance seuil prédéfinie, puis s’arrête afin d’éviter toute collision.</a:t>
            </a:r>
          </a:p>
        </p:txBody>
      </p:sp>
    </p:spTree>
  </p:cSld>
  <p:clrMapOvr>
    <a:masterClrMapping/>
  </p:clrMapOvr>
  <p:transition spd="fast">
    <p:push dir="l"/>
  </p:transition>
  <p:timing>
    <p:tnLst>
      <p:par>
        <p:cTn dur="indefinite" restart="never" nodeType="tmRoot">
          <p:childTnLst>
            <p:video>
              <p:cMediaNode vol="100000">
                <p:cTn fill="hold" display="false">
                  <p:stCondLst>
                    <p:cond delay="indefinite"/>
                  </p:stCondLst>
                </p:cTn>
                <p:tgtEl>
                  <p:spTgt spid="15"/>
                </p:tgtEl>
              </p:cMediaNode>
            </p:video>
          </p:childTnLst>
        </p:cTn>
      </p:par>
    </p:tnLst>
  </p:timing>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CED1D1"/>
        </a:solidFill>
      </p:bgPr>
    </p:bg>
    <p:spTree>
      <p:nvGrpSpPr>
        <p:cNvPr id="1" name=""/>
        <p:cNvGrpSpPr/>
        <p:nvPr/>
      </p:nvGrpSpPr>
      <p:grpSpPr>
        <a:xfrm>
          <a:off x="0" y="0"/>
          <a:ext cx="0" cy="0"/>
          <a:chOff x="0" y="0"/>
          <a:chExt cx="0" cy="0"/>
        </a:xfrm>
      </p:grpSpPr>
      <p:grpSp>
        <p:nvGrpSpPr>
          <p:cNvPr name="Group 2" id="2"/>
          <p:cNvGrpSpPr/>
          <p:nvPr/>
        </p:nvGrpSpPr>
        <p:grpSpPr>
          <a:xfrm rot="0">
            <a:off x="927392" y="651750"/>
            <a:ext cx="16984499" cy="8983499"/>
            <a:chOff x="0" y="0"/>
            <a:chExt cx="22645999" cy="11977999"/>
          </a:xfrm>
        </p:grpSpPr>
        <p:grpSp>
          <p:nvGrpSpPr>
            <p:cNvPr name="Group 3" id="3"/>
            <p:cNvGrpSpPr/>
            <p:nvPr/>
          </p:nvGrpSpPr>
          <p:grpSpPr>
            <a:xfrm rot="0">
              <a:off x="0" y="0"/>
              <a:ext cx="22645999" cy="11977999"/>
              <a:chOff x="0" y="0"/>
              <a:chExt cx="5745374" cy="3038863"/>
            </a:xfrm>
          </p:grpSpPr>
          <p:sp>
            <p:nvSpPr>
              <p:cNvPr name="Freeform 4" id="4"/>
              <p:cNvSpPr/>
              <p:nvPr/>
            </p:nvSpPr>
            <p:spPr>
              <a:xfrm flipH="false" flipV="false" rot="0">
                <a:off x="0" y="0"/>
                <a:ext cx="5745374" cy="3038863"/>
              </a:xfrm>
              <a:custGeom>
                <a:avLst/>
                <a:gdLst/>
                <a:ahLst/>
                <a:cxnLst/>
                <a:rect r="r" b="b" t="t" l="l"/>
                <a:pathLst>
                  <a:path h="3038863" w="5745374">
                    <a:moveTo>
                      <a:pt x="5620914" y="3038863"/>
                    </a:moveTo>
                    <a:lnTo>
                      <a:pt x="124460" y="3038863"/>
                    </a:lnTo>
                    <a:cubicBezTo>
                      <a:pt x="55880" y="3038863"/>
                      <a:pt x="0" y="2982983"/>
                      <a:pt x="0" y="2914403"/>
                    </a:cubicBezTo>
                    <a:lnTo>
                      <a:pt x="0" y="124460"/>
                    </a:lnTo>
                    <a:cubicBezTo>
                      <a:pt x="0" y="55880"/>
                      <a:pt x="55880" y="0"/>
                      <a:pt x="124460" y="0"/>
                    </a:cubicBezTo>
                    <a:lnTo>
                      <a:pt x="5620914" y="0"/>
                    </a:lnTo>
                    <a:cubicBezTo>
                      <a:pt x="5689494" y="0"/>
                      <a:pt x="5745374" y="55880"/>
                      <a:pt x="5745374" y="124460"/>
                    </a:cubicBezTo>
                    <a:lnTo>
                      <a:pt x="5745374" y="2914403"/>
                    </a:lnTo>
                    <a:cubicBezTo>
                      <a:pt x="5745374" y="2982983"/>
                      <a:pt x="5689494" y="3038863"/>
                      <a:pt x="5620914" y="3038863"/>
                    </a:cubicBezTo>
                    <a:close/>
                  </a:path>
                </a:pathLst>
              </a:custGeom>
              <a:solidFill>
                <a:srgbClr val="FFFFFF"/>
              </a:solidFill>
            </p:spPr>
          </p:sp>
        </p:grpSp>
        <p:sp>
          <p:nvSpPr>
            <p:cNvPr name="AutoShape 5" id="5"/>
            <p:cNvSpPr/>
            <p:nvPr/>
          </p:nvSpPr>
          <p:spPr>
            <a:xfrm rot="0">
              <a:off x="0" y="1266422"/>
              <a:ext cx="22645999" cy="0"/>
            </a:xfrm>
            <a:prstGeom prst="line">
              <a:avLst/>
            </a:prstGeom>
            <a:ln cap="rnd" w="12700">
              <a:solidFill>
                <a:srgbClr val="000000"/>
              </a:solidFill>
              <a:prstDash val="solid"/>
              <a:headEnd type="none" len="sm" w="sm"/>
              <a:tailEnd type="none" len="sm" w="sm"/>
            </a:ln>
          </p:spPr>
        </p:sp>
        <p:grpSp>
          <p:nvGrpSpPr>
            <p:cNvPr name="Group 6" id="6"/>
            <p:cNvGrpSpPr/>
            <p:nvPr/>
          </p:nvGrpSpPr>
          <p:grpSpPr>
            <a:xfrm rot="-10800000">
              <a:off x="1386781" y="502600"/>
              <a:ext cx="289704" cy="289704"/>
              <a:chOff x="0" y="0"/>
              <a:chExt cx="6350000" cy="6350000"/>
            </a:xfrm>
          </p:grpSpPr>
          <p:sp>
            <p:nvSpPr>
              <p:cNvPr name="Freeform 7" id="7"/>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DECED"/>
              </a:solidFill>
            </p:spPr>
          </p:sp>
        </p:grpSp>
        <p:grpSp>
          <p:nvGrpSpPr>
            <p:cNvPr name="Group 8" id="8"/>
            <p:cNvGrpSpPr/>
            <p:nvPr/>
          </p:nvGrpSpPr>
          <p:grpSpPr>
            <a:xfrm rot="-10800000">
              <a:off x="1039940" y="502600"/>
              <a:ext cx="289704" cy="289704"/>
              <a:chOff x="0" y="0"/>
              <a:chExt cx="6350000" cy="6350000"/>
            </a:xfrm>
          </p:grpSpPr>
          <p:sp>
            <p:nvSpPr>
              <p:cNvPr name="Freeform 9" id="9"/>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CED1D1"/>
              </a:solidFill>
            </p:spPr>
          </p:sp>
        </p:grpSp>
        <p:grpSp>
          <p:nvGrpSpPr>
            <p:cNvPr name="Group 10" id="10"/>
            <p:cNvGrpSpPr/>
            <p:nvPr/>
          </p:nvGrpSpPr>
          <p:grpSpPr>
            <a:xfrm rot="-10800000">
              <a:off x="693100" y="502600"/>
              <a:ext cx="289704" cy="289704"/>
              <a:chOff x="0" y="0"/>
              <a:chExt cx="6350000" cy="6350000"/>
            </a:xfrm>
          </p:grpSpPr>
          <p:sp>
            <p:nvSpPr>
              <p:cNvPr name="Freeform 11" id="11"/>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171717"/>
              </a:solidFill>
            </p:spPr>
          </p:sp>
        </p:grpSp>
      </p:grpSp>
      <p:grpSp>
        <p:nvGrpSpPr>
          <p:cNvPr name="Group 12" id="12"/>
          <p:cNvGrpSpPr/>
          <p:nvPr/>
        </p:nvGrpSpPr>
        <p:grpSpPr>
          <a:xfrm rot="0">
            <a:off x="4193142" y="1727853"/>
            <a:ext cx="9901716" cy="813868"/>
            <a:chOff x="0" y="0"/>
            <a:chExt cx="19155307" cy="1574464"/>
          </a:xfrm>
        </p:grpSpPr>
        <p:sp>
          <p:nvSpPr>
            <p:cNvPr name="Freeform 13" id="13"/>
            <p:cNvSpPr/>
            <p:nvPr/>
          </p:nvSpPr>
          <p:spPr>
            <a:xfrm flipH="false" flipV="false" rot="0">
              <a:off x="0" y="0"/>
              <a:ext cx="19155307" cy="1574465"/>
            </a:xfrm>
            <a:custGeom>
              <a:avLst/>
              <a:gdLst/>
              <a:ahLst/>
              <a:cxnLst/>
              <a:rect r="r" b="b" t="t" l="l"/>
              <a:pathLst>
                <a:path h="1574465" w="19155307">
                  <a:moveTo>
                    <a:pt x="19030846" y="1574464"/>
                  </a:moveTo>
                  <a:lnTo>
                    <a:pt x="124460" y="1574464"/>
                  </a:lnTo>
                  <a:cubicBezTo>
                    <a:pt x="55880" y="1574464"/>
                    <a:pt x="0" y="1518584"/>
                    <a:pt x="0" y="1450004"/>
                  </a:cubicBezTo>
                  <a:lnTo>
                    <a:pt x="0" y="124460"/>
                  </a:lnTo>
                  <a:cubicBezTo>
                    <a:pt x="0" y="55880"/>
                    <a:pt x="55880" y="0"/>
                    <a:pt x="124460" y="0"/>
                  </a:cubicBezTo>
                  <a:lnTo>
                    <a:pt x="19030848" y="0"/>
                  </a:lnTo>
                  <a:cubicBezTo>
                    <a:pt x="19099426" y="0"/>
                    <a:pt x="19155307" y="55880"/>
                    <a:pt x="19155307" y="124460"/>
                  </a:cubicBezTo>
                  <a:lnTo>
                    <a:pt x="19155307" y="1450005"/>
                  </a:lnTo>
                  <a:cubicBezTo>
                    <a:pt x="19155307" y="1518584"/>
                    <a:pt x="19099426" y="1574465"/>
                    <a:pt x="19030848" y="1574465"/>
                  </a:cubicBezTo>
                  <a:close/>
                </a:path>
              </a:pathLst>
            </a:custGeom>
            <a:solidFill>
              <a:srgbClr val="EDECED"/>
            </a:solidFill>
          </p:spPr>
        </p:sp>
      </p:grpSp>
      <p:pic>
        <p:nvPicPr>
          <p:cNvPr name="Picture 14" id="14">
            <a:hlinkClick action="ppaction://media"/>
          </p:cNvPr>
          <p:cNvPicPr>
            <a:picLocks noChangeAspect="true"/>
          </p:cNvPicPr>
          <p:nvPr>
            <a:videoFile r:link="rId3"/>
            <p:extLst>
              <p:ext uri="{DAA4B4D4-6D71-4841-9C94-3DE7FCFB9230}">
                <p14:media xmlns:p14="http://schemas.microsoft.com/office/powerpoint/2010/main" r:embed="rId4"/>
              </p:ext>
            </p:extLst>
          </p:nvPr>
        </p:nvPicPr>
        <p:blipFill>
          <a:blip r:embed="rId2"/>
          <a:srcRect l="0" t="9065" r="0" b="0"/>
          <a:stretch>
            <a:fillRect/>
          </a:stretch>
        </p:blipFill>
        <p:spPr>
          <a:xfrm flipH="false" flipV="false" rot="-5400000">
            <a:off x="11030879" y="1660326"/>
            <a:ext cx="4779131" cy="7677710"/>
          </a:xfrm>
          <a:prstGeom prst="rect">
            <a:avLst/>
          </a:prstGeom>
        </p:spPr>
      </p:pic>
      <p:grpSp>
        <p:nvGrpSpPr>
          <p:cNvPr name="Group 15" id="15"/>
          <p:cNvGrpSpPr/>
          <p:nvPr/>
        </p:nvGrpSpPr>
        <p:grpSpPr>
          <a:xfrm rot="0">
            <a:off x="0" y="0"/>
            <a:ext cx="927392" cy="547255"/>
            <a:chOff x="0" y="0"/>
            <a:chExt cx="1236523" cy="729673"/>
          </a:xfrm>
        </p:grpSpPr>
        <p:sp>
          <p:nvSpPr>
            <p:cNvPr name="Freeform 16" id="16"/>
            <p:cNvSpPr/>
            <p:nvPr/>
          </p:nvSpPr>
          <p:spPr>
            <a:xfrm flipH="false" flipV="false" rot="0">
              <a:off x="0" y="0"/>
              <a:ext cx="729673" cy="729673"/>
            </a:xfrm>
            <a:custGeom>
              <a:avLst/>
              <a:gdLst/>
              <a:ahLst/>
              <a:cxnLst/>
              <a:rect r="r" b="b" t="t" l="l"/>
              <a:pathLst>
                <a:path h="729673" w="729673">
                  <a:moveTo>
                    <a:pt x="0" y="0"/>
                  </a:moveTo>
                  <a:lnTo>
                    <a:pt x="729673" y="0"/>
                  </a:lnTo>
                  <a:lnTo>
                    <a:pt x="729673" y="729673"/>
                  </a:lnTo>
                  <a:lnTo>
                    <a:pt x="0" y="729673"/>
                  </a:lnTo>
                  <a:lnTo>
                    <a:pt x="0" y="0"/>
                  </a:lnTo>
                  <a:close/>
                </a:path>
              </a:pathLst>
            </a:custGeom>
            <a:blipFill>
              <a:blip r:embed="rId5"/>
              <a:stretch>
                <a:fillRect l="0" t="0" r="0" b="0"/>
              </a:stretch>
            </a:blipFill>
          </p:spPr>
        </p:sp>
        <p:sp>
          <p:nvSpPr>
            <p:cNvPr name="Freeform 17" id="17"/>
            <p:cNvSpPr/>
            <p:nvPr/>
          </p:nvSpPr>
          <p:spPr>
            <a:xfrm flipH="false" flipV="false" rot="0">
              <a:off x="729673" y="131144"/>
              <a:ext cx="506849" cy="337900"/>
            </a:xfrm>
            <a:custGeom>
              <a:avLst/>
              <a:gdLst/>
              <a:ahLst/>
              <a:cxnLst/>
              <a:rect r="r" b="b" t="t" l="l"/>
              <a:pathLst>
                <a:path h="337900" w="506849">
                  <a:moveTo>
                    <a:pt x="0" y="0"/>
                  </a:moveTo>
                  <a:lnTo>
                    <a:pt x="506850" y="0"/>
                  </a:lnTo>
                  <a:lnTo>
                    <a:pt x="506850" y="337900"/>
                  </a:lnTo>
                  <a:lnTo>
                    <a:pt x="0" y="337900"/>
                  </a:lnTo>
                  <a:lnTo>
                    <a:pt x="0" y="0"/>
                  </a:lnTo>
                  <a:close/>
                </a:path>
              </a:pathLst>
            </a:custGeom>
            <a:blipFill>
              <a:blip r:embed="rId6"/>
              <a:stretch>
                <a:fillRect l="0" t="0" r="0" b="0"/>
              </a:stretch>
            </a:blipFill>
          </p:spPr>
        </p:sp>
      </p:grpSp>
      <p:sp>
        <p:nvSpPr>
          <p:cNvPr name="TextBox 18" id="18"/>
          <p:cNvSpPr txBox="true"/>
          <p:nvPr/>
        </p:nvSpPr>
        <p:spPr>
          <a:xfrm rot="0">
            <a:off x="5801059" y="1936482"/>
            <a:ext cx="6685882" cy="865198"/>
          </a:xfrm>
          <a:prstGeom prst="rect">
            <a:avLst/>
          </a:prstGeom>
        </p:spPr>
        <p:txBody>
          <a:bodyPr anchor="t" rtlCol="false" tIns="0" lIns="0" bIns="0" rIns="0">
            <a:spAutoFit/>
          </a:bodyPr>
          <a:lstStyle/>
          <a:p>
            <a:pPr algn="ctr">
              <a:lnSpc>
                <a:spcPts val="3324"/>
              </a:lnSpc>
            </a:pPr>
            <a:r>
              <a:rPr lang="en-US" sz="3324" b="true">
                <a:solidFill>
                  <a:srgbClr val="171717"/>
                </a:solidFill>
                <a:latin typeface="Barlow Medium"/>
                <a:ea typeface="Barlow Medium"/>
                <a:cs typeface="Barlow Medium"/>
                <a:sym typeface="Barlow Medium"/>
              </a:rPr>
              <a:t>Robot Réel - Stratégie suivre balise</a:t>
            </a:r>
          </a:p>
          <a:p>
            <a:pPr algn="ctr" marL="0" indent="0" lvl="0">
              <a:lnSpc>
                <a:spcPts val="3324"/>
              </a:lnSpc>
              <a:spcBef>
                <a:spcPct val="0"/>
              </a:spcBef>
            </a:pPr>
          </a:p>
        </p:txBody>
      </p:sp>
      <p:sp>
        <p:nvSpPr>
          <p:cNvPr name="TextBox 19" id="19"/>
          <p:cNvSpPr txBox="true"/>
          <p:nvPr/>
        </p:nvSpPr>
        <p:spPr>
          <a:xfrm rot="0">
            <a:off x="1230712" y="3364952"/>
            <a:ext cx="7295474" cy="1358265"/>
          </a:xfrm>
          <a:prstGeom prst="rect">
            <a:avLst/>
          </a:prstGeom>
        </p:spPr>
        <p:txBody>
          <a:bodyPr anchor="t" rtlCol="false" tIns="0" lIns="0" bIns="0" rIns="0">
            <a:spAutoFit/>
          </a:bodyPr>
          <a:lstStyle/>
          <a:p>
            <a:pPr algn="l">
              <a:lnSpc>
                <a:spcPts val="2100"/>
              </a:lnSpc>
              <a:spcBef>
                <a:spcPct val="0"/>
              </a:spcBef>
            </a:pPr>
            <a:r>
              <a:rPr lang="en-US" sz="2100">
                <a:solidFill>
                  <a:srgbClr val="171717"/>
                </a:solidFill>
                <a:latin typeface="League Spartan"/>
                <a:ea typeface="League Spartan"/>
                <a:cs typeface="League Spartan"/>
                <a:sym typeface="League Spartan"/>
              </a:rPr>
              <a:t>  </a:t>
            </a:r>
            <a:r>
              <a:rPr lang="en-US" sz="2100">
                <a:solidFill>
                  <a:srgbClr val="171717"/>
                </a:solidFill>
                <a:latin typeface="League Spartan"/>
                <a:ea typeface="League Spartan"/>
                <a:cs typeface="League Spartan"/>
                <a:sym typeface="League Spartan"/>
              </a:rPr>
              <a:t>Le robot détecte une balise colorée via la caméra, calcule son décalage horizontal dans l'image (en pixels), et ajuste sa trajectoire en conséquence. Il avance tant que la balise est centrée, et tourne automatiquement pour la recentrer.</a:t>
            </a:r>
          </a:p>
        </p:txBody>
      </p:sp>
      <p:sp>
        <p:nvSpPr>
          <p:cNvPr name="TextBox 20" id="20"/>
          <p:cNvSpPr txBox="true"/>
          <p:nvPr/>
        </p:nvSpPr>
        <p:spPr>
          <a:xfrm rot="0">
            <a:off x="1212215" y="4906182"/>
            <a:ext cx="7931785" cy="2639196"/>
          </a:xfrm>
          <a:prstGeom prst="rect">
            <a:avLst/>
          </a:prstGeom>
        </p:spPr>
        <p:txBody>
          <a:bodyPr anchor="t" rtlCol="false" tIns="0" lIns="0" bIns="0" rIns="0">
            <a:spAutoFit/>
          </a:bodyPr>
          <a:lstStyle/>
          <a:p>
            <a:pPr algn="l">
              <a:lnSpc>
                <a:spcPts val="1905"/>
              </a:lnSpc>
              <a:spcBef>
                <a:spcPct val="0"/>
              </a:spcBef>
            </a:pPr>
            <a:r>
              <a:rPr lang="en-US" b="true" sz="1905" u="sng">
                <a:solidFill>
                  <a:srgbClr val="171717"/>
                </a:solidFill>
                <a:latin typeface="Barlow Bold"/>
                <a:ea typeface="Barlow Bold"/>
                <a:cs typeface="Barlow Bold"/>
                <a:sym typeface="Barlow Bold"/>
              </a:rPr>
              <a:t> </a:t>
            </a:r>
            <a:r>
              <a:rPr lang="en-US" b="true" sz="1905" u="sng">
                <a:solidFill>
                  <a:srgbClr val="171717"/>
                </a:solidFill>
                <a:latin typeface="Barlow Bold"/>
                <a:ea typeface="Barlow Bold"/>
                <a:cs typeface="Barlow Bold"/>
                <a:sym typeface="Barlow Bold"/>
              </a:rPr>
              <a:t>Étapes de traitement</a:t>
            </a:r>
          </a:p>
          <a:p>
            <a:pPr algn="l">
              <a:lnSpc>
                <a:spcPts val="1905"/>
              </a:lnSpc>
              <a:spcBef>
                <a:spcPct val="0"/>
              </a:spcBef>
            </a:pPr>
          </a:p>
          <a:p>
            <a:pPr algn="l" marL="411362" indent="-205681" lvl="1">
              <a:lnSpc>
                <a:spcPts val="1905"/>
              </a:lnSpc>
              <a:buFont typeface="Arial"/>
              <a:buChar char="•"/>
            </a:pPr>
            <a:r>
              <a:rPr lang="en-US" b="true" sz="1905">
                <a:solidFill>
                  <a:srgbClr val="171717"/>
                </a:solidFill>
                <a:latin typeface="Barlow Medium"/>
                <a:ea typeface="Barlow Medium"/>
                <a:cs typeface="Barlow Medium"/>
                <a:sym typeface="Barlow Medium"/>
              </a:rPr>
              <a:t>Capture image caméra (format RGB)</a:t>
            </a:r>
          </a:p>
          <a:p>
            <a:pPr algn="l" marL="411362" indent="-205681" lvl="1">
              <a:lnSpc>
                <a:spcPts val="1905"/>
              </a:lnSpc>
              <a:buFont typeface="Arial"/>
              <a:buChar char="•"/>
            </a:pPr>
            <a:r>
              <a:rPr lang="en-US" b="true" sz="1905">
                <a:solidFill>
                  <a:srgbClr val="171717"/>
                </a:solidFill>
                <a:latin typeface="Barlow Medium"/>
                <a:ea typeface="Barlow Medium"/>
                <a:cs typeface="Barlow Medium"/>
                <a:sym typeface="Barlow Medium"/>
              </a:rPr>
              <a:t>Conversion en HSV pour faciliter la détection de couleurs</a:t>
            </a:r>
          </a:p>
          <a:p>
            <a:pPr algn="l" marL="411362" indent="-205681" lvl="1">
              <a:lnSpc>
                <a:spcPts val="1905"/>
              </a:lnSpc>
              <a:buFont typeface="Arial"/>
              <a:buChar char="•"/>
            </a:pPr>
            <a:r>
              <a:rPr lang="en-US" b="true" sz="1905">
                <a:solidFill>
                  <a:srgbClr val="171717"/>
                </a:solidFill>
                <a:latin typeface="Barlow Medium"/>
                <a:ea typeface="Barlow Medium"/>
                <a:cs typeface="Barlow Medium"/>
                <a:sym typeface="Barlow Medium"/>
              </a:rPr>
              <a:t>Application de 4 masques (rouge, bleu, vert, jaune)</a:t>
            </a:r>
          </a:p>
          <a:p>
            <a:pPr algn="l" marL="411362" indent="-205681" lvl="1">
              <a:lnSpc>
                <a:spcPts val="1905"/>
              </a:lnSpc>
              <a:buFont typeface="Arial"/>
              <a:buChar char="•"/>
            </a:pPr>
            <a:r>
              <a:rPr lang="en-US" b="true" sz="1905">
                <a:solidFill>
                  <a:srgbClr val="171717"/>
                </a:solidFill>
                <a:latin typeface="Barlow Medium"/>
                <a:ea typeface="Barlow Medium"/>
                <a:cs typeface="Barlow Medium"/>
                <a:sym typeface="Barlow Medium"/>
              </a:rPr>
              <a:t>Détection des contours et calcul du barycentre si &gt; 500 px²</a:t>
            </a:r>
          </a:p>
          <a:p>
            <a:pPr algn="l" marL="411362" indent="-205681" lvl="1">
              <a:lnSpc>
                <a:spcPts val="1905"/>
              </a:lnSpc>
              <a:buFont typeface="Arial"/>
              <a:buChar char="•"/>
            </a:pPr>
            <a:r>
              <a:rPr lang="en-US" b="true" sz="1905">
                <a:solidFill>
                  <a:srgbClr val="171717"/>
                </a:solidFill>
                <a:latin typeface="Barlow Medium"/>
                <a:ea typeface="Barlow Medium"/>
                <a:cs typeface="Barlow Medium"/>
                <a:sym typeface="Barlow Medium"/>
              </a:rPr>
              <a:t>Décision moteur :</a:t>
            </a:r>
          </a:p>
          <a:p>
            <a:pPr algn="l">
              <a:lnSpc>
                <a:spcPts val="1905"/>
              </a:lnSpc>
            </a:pPr>
            <a:r>
              <a:rPr lang="en-US" b="true" sz="1905">
                <a:solidFill>
                  <a:srgbClr val="171717"/>
                </a:solidFill>
                <a:latin typeface="Barlow Medium"/>
                <a:ea typeface="Barlow Medium"/>
                <a:cs typeface="Barlow Medium"/>
                <a:sym typeface="Barlow Medium"/>
              </a:rPr>
              <a:t>                    1 .  </a:t>
            </a:r>
            <a:r>
              <a:rPr lang="en-US" b="true" sz="1905">
                <a:solidFill>
                  <a:srgbClr val="171717"/>
                </a:solidFill>
                <a:latin typeface="Barlow Medium"/>
                <a:ea typeface="Barlow Medium"/>
                <a:cs typeface="Barlow Medium"/>
                <a:sym typeface="Barlow Medium"/>
              </a:rPr>
              <a:t>si balise à gauche → virage droite</a:t>
            </a:r>
          </a:p>
          <a:p>
            <a:pPr algn="l">
              <a:lnSpc>
                <a:spcPts val="1905"/>
              </a:lnSpc>
            </a:pPr>
            <a:r>
              <a:rPr lang="en-US" b="true" sz="1905">
                <a:solidFill>
                  <a:srgbClr val="171717"/>
                </a:solidFill>
                <a:latin typeface="Barlow Medium"/>
                <a:ea typeface="Barlow Medium"/>
                <a:cs typeface="Barlow Medium"/>
                <a:sym typeface="Barlow Medium"/>
              </a:rPr>
              <a:t>                    2 . si balise à droite → virage gauche</a:t>
            </a:r>
          </a:p>
          <a:p>
            <a:pPr algn="l">
              <a:lnSpc>
                <a:spcPts val="1905"/>
              </a:lnSpc>
            </a:pPr>
            <a:r>
              <a:rPr lang="en-US" b="true" sz="1905">
                <a:solidFill>
                  <a:srgbClr val="171717"/>
                </a:solidFill>
                <a:latin typeface="Barlow Medium"/>
                <a:ea typeface="Barlow Medium"/>
                <a:cs typeface="Barlow Medium"/>
                <a:sym typeface="Barlow Medium"/>
              </a:rPr>
              <a:t>                    3 . sinon → tout droit</a:t>
            </a:r>
          </a:p>
          <a:p>
            <a:pPr algn="l" marL="411362" indent="-205681" lvl="1">
              <a:lnSpc>
                <a:spcPts val="1905"/>
              </a:lnSpc>
              <a:buFont typeface="Arial"/>
              <a:buChar char="•"/>
            </a:pPr>
            <a:r>
              <a:rPr lang="en-US" b="true" sz="1905">
                <a:solidFill>
                  <a:srgbClr val="171717"/>
                </a:solidFill>
                <a:latin typeface="Barlow Medium"/>
                <a:ea typeface="Barlow Medium"/>
                <a:cs typeface="Barlow Medium"/>
                <a:sym typeface="Barlow Medium"/>
              </a:rPr>
              <a:t>Arrêt de sécurité si collision (estCrash) ou balise perdue trop longtemps</a:t>
            </a:r>
          </a:p>
        </p:txBody>
      </p:sp>
    </p:spTree>
  </p:cSld>
  <p:clrMapOvr>
    <a:masterClrMapping/>
  </p:clrMapOvr>
  <p:transition spd="fast">
    <p:push dir="l"/>
  </p:transition>
  <p:timing>
    <p:tnLst>
      <p:par>
        <p:cTn dur="indefinite" restart="never" nodeType="tmRoot">
          <p:childTnLst>
            <p:video>
              <p:cMediaNode vol="100000">
                <p:cTn fill="hold" display="false">
                  <p:stCondLst>
                    <p:cond delay="indefinite"/>
                  </p:stCondLst>
                </p:cTn>
                <p:tgtEl>
                  <p:spTgt spid="14"/>
                </p:tgtEl>
              </p:cMediaNode>
            </p:video>
          </p:childTnLst>
        </p:cTn>
      </p:par>
    </p:tnLst>
  </p:timing>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CED1D1"/>
        </a:solidFill>
      </p:bgPr>
    </p:bg>
    <p:spTree>
      <p:nvGrpSpPr>
        <p:cNvPr id="1" name=""/>
        <p:cNvGrpSpPr/>
        <p:nvPr/>
      </p:nvGrpSpPr>
      <p:grpSpPr>
        <a:xfrm>
          <a:off x="0" y="0"/>
          <a:ext cx="0" cy="0"/>
          <a:chOff x="0" y="0"/>
          <a:chExt cx="0" cy="0"/>
        </a:xfrm>
      </p:grpSpPr>
      <p:grpSp>
        <p:nvGrpSpPr>
          <p:cNvPr name="Group 2" id="2"/>
          <p:cNvGrpSpPr/>
          <p:nvPr/>
        </p:nvGrpSpPr>
        <p:grpSpPr>
          <a:xfrm rot="0">
            <a:off x="778897" y="651750"/>
            <a:ext cx="16984499" cy="8983499"/>
            <a:chOff x="0" y="0"/>
            <a:chExt cx="22645999" cy="11977999"/>
          </a:xfrm>
        </p:grpSpPr>
        <p:grpSp>
          <p:nvGrpSpPr>
            <p:cNvPr name="Group 3" id="3"/>
            <p:cNvGrpSpPr/>
            <p:nvPr/>
          </p:nvGrpSpPr>
          <p:grpSpPr>
            <a:xfrm rot="0">
              <a:off x="0" y="0"/>
              <a:ext cx="22645999" cy="11977999"/>
              <a:chOff x="0" y="0"/>
              <a:chExt cx="5745374" cy="3038863"/>
            </a:xfrm>
          </p:grpSpPr>
          <p:sp>
            <p:nvSpPr>
              <p:cNvPr name="Freeform 4" id="4"/>
              <p:cNvSpPr/>
              <p:nvPr/>
            </p:nvSpPr>
            <p:spPr>
              <a:xfrm flipH="false" flipV="false" rot="0">
                <a:off x="0" y="0"/>
                <a:ext cx="5745374" cy="3038863"/>
              </a:xfrm>
              <a:custGeom>
                <a:avLst/>
                <a:gdLst/>
                <a:ahLst/>
                <a:cxnLst/>
                <a:rect r="r" b="b" t="t" l="l"/>
                <a:pathLst>
                  <a:path h="3038863" w="5745374">
                    <a:moveTo>
                      <a:pt x="5620914" y="3038863"/>
                    </a:moveTo>
                    <a:lnTo>
                      <a:pt x="124460" y="3038863"/>
                    </a:lnTo>
                    <a:cubicBezTo>
                      <a:pt x="55880" y="3038863"/>
                      <a:pt x="0" y="2982983"/>
                      <a:pt x="0" y="2914403"/>
                    </a:cubicBezTo>
                    <a:lnTo>
                      <a:pt x="0" y="124460"/>
                    </a:lnTo>
                    <a:cubicBezTo>
                      <a:pt x="0" y="55880"/>
                      <a:pt x="55880" y="0"/>
                      <a:pt x="124460" y="0"/>
                    </a:cubicBezTo>
                    <a:lnTo>
                      <a:pt x="5620914" y="0"/>
                    </a:lnTo>
                    <a:cubicBezTo>
                      <a:pt x="5689494" y="0"/>
                      <a:pt x="5745374" y="55880"/>
                      <a:pt x="5745374" y="124460"/>
                    </a:cubicBezTo>
                    <a:lnTo>
                      <a:pt x="5745374" y="2914403"/>
                    </a:lnTo>
                    <a:cubicBezTo>
                      <a:pt x="5745374" y="2982983"/>
                      <a:pt x="5689494" y="3038863"/>
                      <a:pt x="5620914" y="3038863"/>
                    </a:cubicBezTo>
                    <a:close/>
                  </a:path>
                </a:pathLst>
              </a:custGeom>
              <a:solidFill>
                <a:srgbClr val="FFFFFF"/>
              </a:solidFill>
            </p:spPr>
          </p:sp>
        </p:grpSp>
        <p:sp>
          <p:nvSpPr>
            <p:cNvPr name="AutoShape 5" id="5"/>
            <p:cNvSpPr/>
            <p:nvPr/>
          </p:nvSpPr>
          <p:spPr>
            <a:xfrm rot="0">
              <a:off x="0" y="1266422"/>
              <a:ext cx="22645999" cy="0"/>
            </a:xfrm>
            <a:prstGeom prst="line">
              <a:avLst/>
            </a:prstGeom>
            <a:ln cap="rnd" w="12700">
              <a:solidFill>
                <a:srgbClr val="000000"/>
              </a:solidFill>
              <a:prstDash val="solid"/>
              <a:headEnd type="none" len="sm" w="sm"/>
              <a:tailEnd type="none" len="sm" w="sm"/>
            </a:ln>
          </p:spPr>
        </p:sp>
        <p:grpSp>
          <p:nvGrpSpPr>
            <p:cNvPr name="Group 6" id="6"/>
            <p:cNvGrpSpPr/>
            <p:nvPr/>
          </p:nvGrpSpPr>
          <p:grpSpPr>
            <a:xfrm rot="-10800000">
              <a:off x="1386781" y="502600"/>
              <a:ext cx="289704" cy="289704"/>
              <a:chOff x="0" y="0"/>
              <a:chExt cx="6350000" cy="6350000"/>
            </a:xfrm>
          </p:grpSpPr>
          <p:sp>
            <p:nvSpPr>
              <p:cNvPr name="Freeform 7" id="7"/>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DECED"/>
              </a:solidFill>
            </p:spPr>
          </p:sp>
        </p:grpSp>
        <p:grpSp>
          <p:nvGrpSpPr>
            <p:cNvPr name="Group 8" id="8"/>
            <p:cNvGrpSpPr/>
            <p:nvPr/>
          </p:nvGrpSpPr>
          <p:grpSpPr>
            <a:xfrm rot="-10800000">
              <a:off x="1039940" y="502600"/>
              <a:ext cx="289704" cy="289704"/>
              <a:chOff x="0" y="0"/>
              <a:chExt cx="6350000" cy="6350000"/>
            </a:xfrm>
          </p:grpSpPr>
          <p:sp>
            <p:nvSpPr>
              <p:cNvPr name="Freeform 9" id="9"/>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CED1D1"/>
              </a:solidFill>
            </p:spPr>
          </p:sp>
        </p:grpSp>
        <p:grpSp>
          <p:nvGrpSpPr>
            <p:cNvPr name="Group 10" id="10"/>
            <p:cNvGrpSpPr/>
            <p:nvPr/>
          </p:nvGrpSpPr>
          <p:grpSpPr>
            <a:xfrm rot="-10800000">
              <a:off x="693100" y="502600"/>
              <a:ext cx="289704" cy="289704"/>
              <a:chOff x="0" y="0"/>
              <a:chExt cx="6350000" cy="6350000"/>
            </a:xfrm>
          </p:grpSpPr>
          <p:sp>
            <p:nvSpPr>
              <p:cNvPr name="Freeform 11" id="11"/>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171717"/>
              </a:solidFill>
            </p:spPr>
          </p:sp>
        </p:grpSp>
      </p:grpSp>
      <p:grpSp>
        <p:nvGrpSpPr>
          <p:cNvPr name="Group 12" id="12"/>
          <p:cNvGrpSpPr/>
          <p:nvPr/>
        </p:nvGrpSpPr>
        <p:grpSpPr>
          <a:xfrm rot="0">
            <a:off x="4193142" y="1727853"/>
            <a:ext cx="9901716" cy="813868"/>
            <a:chOff x="0" y="0"/>
            <a:chExt cx="19155307" cy="1574464"/>
          </a:xfrm>
        </p:grpSpPr>
        <p:sp>
          <p:nvSpPr>
            <p:cNvPr name="Freeform 13" id="13"/>
            <p:cNvSpPr/>
            <p:nvPr/>
          </p:nvSpPr>
          <p:spPr>
            <a:xfrm flipH="false" flipV="false" rot="0">
              <a:off x="0" y="0"/>
              <a:ext cx="19155307" cy="1574465"/>
            </a:xfrm>
            <a:custGeom>
              <a:avLst/>
              <a:gdLst/>
              <a:ahLst/>
              <a:cxnLst/>
              <a:rect r="r" b="b" t="t" l="l"/>
              <a:pathLst>
                <a:path h="1574465" w="19155307">
                  <a:moveTo>
                    <a:pt x="19030846" y="1574464"/>
                  </a:moveTo>
                  <a:lnTo>
                    <a:pt x="124460" y="1574464"/>
                  </a:lnTo>
                  <a:cubicBezTo>
                    <a:pt x="55880" y="1574464"/>
                    <a:pt x="0" y="1518584"/>
                    <a:pt x="0" y="1450004"/>
                  </a:cubicBezTo>
                  <a:lnTo>
                    <a:pt x="0" y="124460"/>
                  </a:lnTo>
                  <a:cubicBezTo>
                    <a:pt x="0" y="55880"/>
                    <a:pt x="55880" y="0"/>
                    <a:pt x="124460" y="0"/>
                  </a:cubicBezTo>
                  <a:lnTo>
                    <a:pt x="19030848" y="0"/>
                  </a:lnTo>
                  <a:cubicBezTo>
                    <a:pt x="19099426" y="0"/>
                    <a:pt x="19155307" y="55880"/>
                    <a:pt x="19155307" y="124460"/>
                  </a:cubicBezTo>
                  <a:lnTo>
                    <a:pt x="19155307" y="1450005"/>
                  </a:lnTo>
                  <a:cubicBezTo>
                    <a:pt x="19155307" y="1518584"/>
                    <a:pt x="19099426" y="1574465"/>
                    <a:pt x="19030848" y="1574465"/>
                  </a:cubicBezTo>
                  <a:close/>
                </a:path>
              </a:pathLst>
            </a:custGeom>
            <a:solidFill>
              <a:srgbClr val="EDECED"/>
            </a:solidFill>
          </p:spPr>
        </p:sp>
      </p:grpSp>
      <p:sp>
        <p:nvSpPr>
          <p:cNvPr name="Freeform 14" id="14"/>
          <p:cNvSpPr/>
          <p:nvPr/>
        </p:nvSpPr>
        <p:spPr>
          <a:xfrm flipH="false" flipV="false" rot="0">
            <a:off x="2077" y="0"/>
            <a:ext cx="776820" cy="776820"/>
          </a:xfrm>
          <a:custGeom>
            <a:avLst/>
            <a:gdLst/>
            <a:ahLst/>
            <a:cxnLst/>
            <a:rect r="r" b="b" t="t" l="l"/>
            <a:pathLst>
              <a:path h="776820" w="776820">
                <a:moveTo>
                  <a:pt x="0" y="0"/>
                </a:moveTo>
                <a:lnTo>
                  <a:pt x="776820" y="0"/>
                </a:lnTo>
                <a:lnTo>
                  <a:pt x="776820" y="776820"/>
                </a:lnTo>
                <a:lnTo>
                  <a:pt x="0" y="776820"/>
                </a:lnTo>
                <a:lnTo>
                  <a:pt x="0" y="0"/>
                </a:lnTo>
                <a:close/>
              </a:path>
            </a:pathLst>
          </a:custGeom>
          <a:blipFill>
            <a:blip r:embed="rId2"/>
            <a:stretch>
              <a:fillRect l="0" t="0" r="0" b="0"/>
            </a:stretch>
          </a:blipFill>
        </p:spPr>
      </p:sp>
      <p:pic>
        <p:nvPicPr>
          <p:cNvPr name="Picture 15" id="15">
            <a:hlinkClick action="ppaction://media"/>
          </p:cNvPr>
          <p:cNvPicPr>
            <a:picLocks noChangeAspect="true"/>
          </p:cNvPicPr>
          <p:nvPr>
            <a:videoFile r:link="rId4"/>
            <p:extLst>
              <p:ext uri="{DAA4B4D4-6D71-4841-9C94-3DE7FCFB9230}">
                <p14:media xmlns:p14="http://schemas.microsoft.com/office/powerpoint/2010/main" r:embed="rId5"/>
              </p:ext>
            </p:extLst>
          </p:nvPr>
        </p:nvPicPr>
        <p:blipFill>
          <a:blip r:embed="rId3"/>
          <a:srcRect l="0" t="0" r="0" b="0"/>
          <a:stretch>
            <a:fillRect/>
          </a:stretch>
        </p:blipFill>
        <p:spPr>
          <a:xfrm flipH="false" flipV="false" rot="0">
            <a:off x="12946566" y="6638405"/>
            <a:ext cx="4312734" cy="2429709"/>
          </a:xfrm>
          <a:prstGeom prst="rect">
            <a:avLst/>
          </a:prstGeom>
        </p:spPr>
      </p:pic>
      <p:pic>
        <p:nvPicPr>
          <p:cNvPr name="Picture 16" id="16">
            <a:hlinkClick action="ppaction://media"/>
          </p:cNvPr>
          <p:cNvPicPr>
            <a:picLocks noChangeAspect="true"/>
          </p:cNvPicPr>
          <p:nvPr>
            <a:videoFile r:link="rId7"/>
            <p:extLst>
              <p:ext uri="{DAA4B4D4-6D71-4841-9C94-3DE7FCFB9230}">
                <p14:media xmlns:p14="http://schemas.microsoft.com/office/powerpoint/2010/main" r:embed="rId8"/>
              </p:ext>
            </p:extLst>
          </p:nvPr>
        </p:nvPicPr>
        <p:blipFill>
          <a:blip r:embed="rId6"/>
          <a:srcRect l="0" t="0" r="0" b="0"/>
          <a:stretch>
            <a:fillRect/>
          </a:stretch>
        </p:blipFill>
        <p:spPr>
          <a:xfrm flipH="false" flipV="false" rot="0">
            <a:off x="1592664" y="3114339"/>
            <a:ext cx="2887821" cy="5133904"/>
          </a:xfrm>
          <a:prstGeom prst="rect">
            <a:avLst/>
          </a:prstGeom>
        </p:spPr>
      </p:pic>
      <p:sp>
        <p:nvSpPr>
          <p:cNvPr name="Freeform 17" id="17"/>
          <p:cNvSpPr/>
          <p:nvPr/>
        </p:nvSpPr>
        <p:spPr>
          <a:xfrm flipH="false" flipV="false" rot="0">
            <a:off x="3036575" y="0"/>
            <a:ext cx="881464" cy="651750"/>
          </a:xfrm>
          <a:custGeom>
            <a:avLst/>
            <a:gdLst/>
            <a:ahLst/>
            <a:cxnLst/>
            <a:rect r="r" b="b" t="t" l="l"/>
            <a:pathLst>
              <a:path h="651750" w="881464">
                <a:moveTo>
                  <a:pt x="0" y="0"/>
                </a:moveTo>
                <a:lnTo>
                  <a:pt x="881464" y="0"/>
                </a:lnTo>
                <a:lnTo>
                  <a:pt x="881464" y="651750"/>
                </a:lnTo>
                <a:lnTo>
                  <a:pt x="0" y="651750"/>
                </a:lnTo>
                <a:lnTo>
                  <a:pt x="0" y="0"/>
                </a:lnTo>
                <a:close/>
              </a:path>
            </a:pathLst>
          </a:custGeom>
          <a:blipFill>
            <a:blip r:embed="rId9"/>
            <a:stretch>
              <a:fillRect l="-11616" t="0" r="-11616" b="0"/>
            </a:stretch>
          </a:blipFill>
        </p:spPr>
      </p:sp>
      <p:sp>
        <p:nvSpPr>
          <p:cNvPr name="TextBox 18" id="18"/>
          <p:cNvSpPr txBox="true"/>
          <p:nvPr/>
        </p:nvSpPr>
        <p:spPr>
          <a:xfrm rot="0">
            <a:off x="5801059" y="1936482"/>
            <a:ext cx="6685882" cy="865198"/>
          </a:xfrm>
          <a:prstGeom prst="rect">
            <a:avLst/>
          </a:prstGeom>
        </p:spPr>
        <p:txBody>
          <a:bodyPr anchor="t" rtlCol="false" tIns="0" lIns="0" bIns="0" rIns="0">
            <a:spAutoFit/>
          </a:bodyPr>
          <a:lstStyle/>
          <a:p>
            <a:pPr algn="ctr" marL="0" indent="0" lvl="0">
              <a:lnSpc>
                <a:spcPts val="3324"/>
              </a:lnSpc>
              <a:spcBef>
                <a:spcPct val="0"/>
              </a:spcBef>
            </a:pPr>
            <a:r>
              <a:rPr lang="en-US" b="true" sz="3324">
                <a:solidFill>
                  <a:srgbClr val="171717"/>
                </a:solidFill>
                <a:latin typeface="Barlow Medium"/>
                <a:ea typeface="Barlow Medium"/>
                <a:cs typeface="Barlow Medium"/>
                <a:sym typeface="Barlow Medium"/>
              </a:rPr>
              <a:t>Robot Réel - Stratégie AUTO</a:t>
            </a:r>
          </a:p>
          <a:p>
            <a:pPr algn="ctr" marL="0" indent="0" lvl="0">
              <a:lnSpc>
                <a:spcPts val="3324"/>
              </a:lnSpc>
              <a:spcBef>
                <a:spcPct val="0"/>
              </a:spcBef>
            </a:pPr>
          </a:p>
        </p:txBody>
      </p:sp>
      <p:sp>
        <p:nvSpPr>
          <p:cNvPr name="TextBox 19" id="19"/>
          <p:cNvSpPr txBox="true"/>
          <p:nvPr/>
        </p:nvSpPr>
        <p:spPr>
          <a:xfrm rot="0">
            <a:off x="4732905" y="3410593"/>
            <a:ext cx="12327797" cy="631801"/>
          </a:xfrm>
          <a:prstGeom prst="rect">
            <a:avLst/>
          </a:prstGeom>
        </p:spPr>
        <p:txBody>
          <a:bodyPr anchor="t" rtlCol="false" tIns="0" lIns="0" bIns="0" rIns="0">
            <a:spAutoFit/>
          </a:bodyPr>
          <a:lstStyle/>
          <a:p>
            <a:pPr algn="l">
              <a:lnSpc>
                <a:spcPts val="2397"/>
              </a:lnSpc>
              <a:spcBef>
                <a:spcPct val="0"/>
              </a:spcBef>
            </a:pPr>
            <a:r>
              <a:rPr lang="en-US" b="true" sz="2397">
                <a:solidFill>
                  <a:srgbClr val="171717"/>
                </a:solidFill>
                <a:latin typeface="Barlow Medium"/>
                <a:ea typeface="Barlow Medium"/>
                <a:cs typeface="Barlow Medium"/>
                <a:sym typeface="Barlow Medium"/>
              </a:rPr>
              <a:t>Dans cette stratégie, le robot se déplace de façon autonome et s’arrête automatiquement dès qu’il détecte un obstacle sur son chemin.</a:t>
            </a:r>
          </a:p>
        </p:txBody>
      </p:sp>
      <p:sp>
        <p:nvSpPr>
          <p:cNvPr name="TextBox 20" id="20"/>
          <p:cNvSpPr txBox="true"/>
          <p:nvPr/>
        </p:nvSpPr>
        <p:spPr>
          <a:xfrm rot="0">
            <a:off x="4732905" y="4314064"/>
            <a:ext cx="10816133" cy="2384677"/>
          </a:xfrm>
          <a:prstGeom prst="rect">
            <a:avLst/>
          </a:prstGeom>
        </p:spPr>
        <p:txBody>
          <a:bodyPr anchor="t" rtlCol="false" tIns="0" lIns="0" bIns="0" rIns="0">
            <a:spAutoFit/>
          </a:bodyPr>
          <a:lstStyle/>
          <a:p>
            <a:pPr algn="l" marL="514909" indent="-257454" lvl="1">
              <a:lnSpc>
                <a:spcPts val="2384"/>
              </a:lnSpc>
              <a:buFont typeface="Arial"/>
              <a:buChar char="•"/>
            </a:pPr>
            <a:r>
              <a:rPr lang="en-US" b="true" sz="2384">
                <a:solidFill>
                  <a:srgbClr val="171717"/>
                </a:solidFill>
                <a:latin typeface="Barlow Medium"/>
                <a:ea typeface="Barlow Medium"/>
                <a:cs typeface="Barlow Medium"/>
                <a:sym typeface="Barlow Medium"/>
              </a:rPr>
              <a:t>Le robot avance en appliquant deux vitesses différentes sur chaque roue, ce qui génère une trajectoire courbe. Lorsque les vitesses des roues sont égales, il avance en ligne droite. Sinon, il décrit une courbe."</a:t>
            </a:r>
          </a:p>
          <a:p>
            <a:pPr algn="l">
              <a:lnSpc>
                <a:spcPts val="2384"/>
              </a:lnSpc>
            </a:pPr>
          </a:p>
          <a:p>
            <a:pPr algn="l" marL="514909" indent="-257454" lvl="1">
              <a:lnSpc>
                <a:spcPts val="2384"/>
              </a:lnSpc>
              <a:buFont typeface="Arial"/>
              <a:buChar char="•"/>
            </a:pPr>
            <a:r>
              <a:rPr lang="en-US" b="true" sz="2384">
                <a:solidFill>
                  <a:srgbClr val="171717"/>
                </a:solidFill>
                <a:latin typeface="Barlow Medium"/>
                <a:ea typeface="Barlow Medium"/>
                <a:cs typeface="Barlow Medium"/>
                <a:sym typeface="Barlow Medium"/>
              </a:rPr>
              <a:t>Lorsqu’il détecte un obstacle, il s’arrête immédiatement.</a:t>
            </a:r>
          </a:p>
          <a:p>
            <a:pPr algn="l">
              <a:lnSpc>
                <a:spcPts val="2384"/>
              </a:lnSpc>
            </a:pPr>
          </a:p>
          <a:p>
            <a:pPr algn="l" marL="514909" indent="-257454" lvl="1">
              <a:lnSpc>
                <a:spcPts val="2384"/>
              </a:lnSpc>
              <a:buFont typeface="Arial"/>
              <a:buChar char="•"/>
            </a:pPr>
            <a:r>
              <a:rPr lang="en-US" b="true" sz="2384">
                <a:solidFill>
                  <a:srgbClr val="171717"/>
                </a:solidFill>
                <a:latin typeface="Barlow Medium"/>
                <a:ea typeface="Barlow Medium"/>
                <a:cs typeface="Barlow Medium"/>
                <a:sym typeface="Barlow Medium"/>
              </a:rPr>
              <a:t>Ensuite, il redémarre dans une nouvelle direction en changeant ses vitesses de manière aléatoire.</a:t>
            </a:r>
          </a:p>
        </p:txBody>
      </p:sp>
      <p:sp>
        <p:nvSpPr>
          <p:cNvPr name="Freeform 21" id="21"/>
          <p:cNvSpPr/>
          <p:nvPr/>
        </p:nvSpPr>
        <p:spPr>
          <a:xfrm flipH="false" flipV="false" rot="0">
            <a:off x="-50245" y="2340506"/>
            <a:ext cx="881464" cy="651750"/>
          </a:xfrm>
          <a:custGeom>
            <a:avLst/>
            <a:gdLst/>
            <a:ahLst/>
            <a:cxnLst/>
            <a:rect r="r" b="b" t="t" l="l"/>
            <a:pathLst>
              <a:path h="651750" w="881464">
                <a:moveTo>
                  <a:pt x="0" y="0"/>
                </a:moveTo>
                <a:lnTo>
                  <a:pt x="881464" y="0"/>
                </a:lnTo>
                <a:lnTo>
                  <a:pt x="881464" y="651750"/>
                </a:lnTo>
                <a:lnTo>
                  <a:pt x="0" y="651750"/>
                </a:lnTo>
                <a:lnTo>
                  <a:pt x="0" y="0"/>
                </a:lnTo>
                <a:close/>
              </a:path>
            </a:pathLst>
          </a:custGeom>
          <a:blipFill>
            <a:blip r:embed="rId9"/>
            <a:stretch>
              <a:fillRect l="-11616" t="0" r="-11616" b="0"/>
            </a:stretch>
          </a:blipFill>
        </p:spPr>
      </p:sp>
    </p:spTree>
  </p:cSld>
  <p:clrMapOvr>
    <a:masterClrMapping/>
  </p:clrMapOvr>
  <p:transition spd="fast">
    <p:cover dir="l"/>
  </p:transition>
  <p:timing>
    <p:tnLst>
      <p:par>
        <p:cTn dur="indefinite" restart="never" nodeType="tmRoot">
          <p:childTnLst>
            <p:video>
              <p:cMediaNode vol="100000">
                <p:cTn fill="hold" display="false">
                  <p:stCondLst>
                    <p:cond delay="indefinite"/>
                  </p:stCondLst>
                </p:cTn>
                <p:tgtEl>
                  <p:spTgt spid="15"/>
                </p:tgtEl>
              </p:cMediaNode>
            </p:video>
            <p:video>
              <p:cMediaNode vol="100000">
                <p:cTn fill="hold" display="false">
                  <p:stCondLst>
                    <p:cond delay="indefinite"/>
                  </p:stCondLst>
                </p:cTn>
                <p:tgtEl>
                  <p:spTgt spid="16"/>
                </p:tgtEl>
              </p:cMediaNode>
            </p:video>
          </p:childTnLst>
        </p:cTn>
      </p:par>
    </p:tnLst>
  </p:timing>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5B6EEF"/>
        </a:solidFill>
      </p:bgPr>
    </p:bg>
    <p:spTree>
      <p:nvGrpSpPr>
        <p:cNvPr id="1" name=""/>
        <p:cNvGrpSpPr/>
        <p:nvPr/>
      </p:nvGrpSpPr>
      <p:grpSpPr>
        <a:xfrm>
          <a:off x="0" y="0"/>
          <a:ext cx="0" cy="0"/>
          <a:chOff x="0" y="0"/>
          <a:chExt cx="0" cy="0"/>
        </a:xfrm>
      </p:grpSpPr>
      <p:grpSp>
        <p:nvGrpSpPr>
          <p:cNvPr name="Group 2" id="2"/>
          <p:cNvGrpSpPr/>
          <p:nvPr/>
        </p:nvGrpSpPr>
        <p:grpSpPr>
          <a:xfrm rot="0">
            <a:off x="651750" y="1028700"/>
            <a:ext cx="16984499" cy="8983499"/>
            <a:chOff x="0" y="0"/>
            <a:chExt cx="22645999" cy="11977999"/>
          </a:xfrm>
        </p:grpSpPr>
        <p:grpSp>
          <p:nvGrpSpPr>
            <p:cNvPr name="Group 3" id="3"/>
            <p:cNvGrpSpPr/>
            <p:nvPr/>
          </p:nvGrpSpPr>
          <p:grpSpPr>
            <a:xfrm rot="0">
              <a:off x="0" y="0"/>
              <a:ext cx="22645999" cy="11977999"/>
              <a:chOff x="0" y="0"/>
              <a:chExt cx="5745374" cy="3038863"/>
            </a:xfrm>
          </p:grpSpPr>
          <p:sp>
            <p:nvSpPr>
              <p:cNvPr name="Freeform 4" id="4"/>
              <p:cNvSpPr/>
              <p:nvPr/>
            </p:nvSpPr>
            <p:spPr>
              <a:xfrm flipH="false" flipV="false" rot="0">
                <a:off x="0" y="0"/>
                <a:ext cx="5745374" cy="3038863"/>
              </a:xfrm>
              <a:custGeom>
                <a:avLst/>
                <a:gdLst/>
                <a:ahLst/>
                <a:cxnLst/>
                <a:rect r="r" b="b" t="t" l="l"/>
                <a:pathLst>
                  <a:path h="3038863" w="5745374">
                    <a:moveTo>
                      <a:pt x="5620914" y="3038863"/>
                    </a:moveTo>
                    <a:lnTo>
                      <a:pt x="124460" y="3038863"/>
                    </a:lnTo>
                    <a:cubicBezTo>
                      <a:pt x="55880" y="3038863"/>
                      <a:pt x="0" y="2982983"/>
                      <a:pt x="0" y="2914403"/>
                    </a:cubicBezTo>
                    <a:lnTo>
                      <a:pt x="0" y="124460"/>
                    </a:lnTo>
                    <a:cubicBezTo>
                      <a:pt x="0" y="55880"/>
                      <a:pt x="55880" y="0"/>
                      <a:pt x="124460" y="0"/>
                    </a:cubicBezTo>
                    <a:lnTo>
                      <a:pt x="5620914" y="0"/>
                    </a:lnTo>
                    <a:cubicBezTo>
                      <a:pt x="5689494" y="0"/>
                      <a:pt x="5745374" y="55880"/>
                      <a:pt x="5745374" y="124460"/>
                    </a:cubicBezTo>
                    <a:lnTo>
                      <a:pt x="5745374" y="2914403"/>
                    </a:lnTo>
                    <a:cubicBezTo>
                      <a:pt x="5745374" y="2982983"/>
                      <a:pt x="5689494" y="3038863"/>
                      <a:pt x="5620914" y="3038863"/>
                    </a:cubicBezTo>
                    <a:close/>
                  </a:path>
                </a:pathLst>
              </a:custGeom>
              <a:solidFill>
                <a:srgbClr val="FFFFFF"/>
              </a:solidFill>
            </p:spPr>
          </p:sp>
        </p:grpSp>
        <p:sp>
          <p:nvSpPr>
            <p:cNvPr name="AutoShape 5" id="5"/>
            <p:cNvSpPr/>
            <p:nvPr/>
          </p:nvSpPr>
          <p:spPr>
            <a:xfrm rot="0">
              <a:off x="0" y="1266422"/>
              <a:ext cx="22645999" cy="0"/>
            </a:xfrm>
            <a:prstGeom prst="line">
              <a:avLst/>
            </a:prstGeom>
            <a:ln cap="rnd" w="12700">
              <a:solidFill>
                <a:srgbClr val="000000"/>
              </a:solidFill>
              <a:prstDash val="solid"/>
              <a:headEnd type="none" len="sm" w="sm"/>
              <a:tailEnd type="none" len="sm" w="sm"/>
            </a:ln>
          </p:spPr>
        </p:sp>
        <p:grpSp>
          <p:nvGrpSpPr>
            <p:cNvPr name="Group 6" id="6"/>
            <p:cNvGrpSpPr/>
            <p:nvPr/>
          </p:nvGrpSpPr>
          <p:grpSpPr>
            <a:xfrm rot="-10800000">
              <a:off x="1386781" y="502600"/>
              <a:ext cx="289704" cy="289704"/>
              <a:chOff x="0" y="0"/>
              <a:chExt cx="6350000" cy="6350000"/>
            </a:xfrm>
          </p:grpSpPr>
          <p:sp>
            <p:nvSpPr>
              <p:cNvPr name="Freeform 7" id="7"/>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DECED"/>
              </a:solidFill>
            </p:spPr>
          </p:sp>
        </p:grpSp>
        <p:grpSp>
          <p:nvGrpSpPr>
            <p:cNvPr name="Group 8" id="8"/>
            <p:cNvGrpSpPr/>
            <p:nvPr/>
          </p:nvGrpSpPr>
          <p:grpSpPr>
            <a:xfrm rot="-10800000">
              <a:off x="1039940" y="502600"/>
              <a:ext cx="289704" cy="289704"/>
              <a:chOff x="0" y="0"/>
              <a:chExt cx="6350000" cy="6350000"/>
            </a:xfrm>
          </p:grpSpPr>
          <p:sp>
            <p:nvSpPr>
              <p:cNvPr name="Freeform 9" id="9"/>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5B6EEF"/>
              </a:solidFill>
            </p:spPr>
          </p:sp>
        </p:grpSp>
        <p:grpSp>
          <p:nvGrpSpPr>
            <p:cNvPr name="Group 10" id="10"/>
            <p:cNvGrpSpPr/>
            <p:nvPr/>
          </p:nvGrpSpPr>
          <p:grpSpPr>
            <a:xfrm rot="-10800000">
              <a:off x="693100" y="502600"/>
              <a:ext cx="289704" cy="289704"/>
              <a:chOff x="0" y="0"/>
              <a:chExt cx="6350000" cy="6350000"/>
            </a:xfrm>
          </p:grpSpPr>
          <p:sp>
            <p:nvSpPr>
              <p:cNvPr name="Freeform 11" id="11"/>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171717"/>
              </a:solidFill>
            </p:spPr>
          </p:sp>
        </p:grpSp>
      </p:grpSp>
      <p:sp>
        <p:nvSpPr>
          <p:cNvPr name="Freeform 12" id="12"/>
          <p:cNvSpPr/>
          <p:nvPr/>
        </p:nvSpPr>
        <p:spPr>
          <a:xfrm flipH="false" flipV="false" rot="0">
            <a:off x="2077" y="0"/>
            <a:ext cx="776820" cy="776820"/>
          </a:xfrm>
          <a:custGeom>
            <a:avLst/>
            <a:gdLst/>
            <a:ahLst/>
            <a:cxnLst/>
            <a:rect r="r" b="b" t="t" l="l"/>
            <a:pathLst>
              <a:path h="776820" w="776820">
                <a:moveTo>
                  <a:pt x="0" y="0"/>
                </a:moveTo>
                <a:lnTo>
                  <a:pt x="776820" y="0"/>
                </a:lnTo>
                <a:lnTo>
                  <a:pt x="776820" y="776820"/>
                </a:lnTo>
                <a:lnTo>
                  <a:pt x="0" y="776820"/>
                </a:lnTo>
                <a:lnTo>
                  <a:pt x="0" y="0"/>
                </a:lnTo>
                <a:close/>
              </a:path>
            </a:pathLst>
          </a:custGeom>
          <a:blipFill>
            <a:blip r:embed="rId2"/>
            <a:stretch>
              <a:fillRect l="0" t="0" r="0" b="0"/>
            </a:stretch>
          </a:blipFill>
        </p:spPr>
      </p:sp>
      <p:pic>
        <p:nvPicPr>
          <p:cNvPr name="Picture 13" id="13">
            <a:hlinkClick action="ppaction://media"/>
          </p:cNvPr>
          <p:cNvPicPr>
            <a:picLocks noChangeAspect="true"/>
          </p:cNvPicPr>
          <p:nvPr>
            <a:videoFile r:link="rId4"/>
            <p:extLst>
              <p:ext uri="{DAA4B4D4-6D71-4841-9C94-3DE7FCFB9230}">
                <p14:media xmlns:p14="http://schemas.microsoft.com/office/powerpoint/2010/main" r:embed="rId5"/>
              </p:ext>
            </p:extLst>
          </p:nvPr>
        </p:nvPicPr>
        <p:blipFill>
          <a:blip r:embed="rId3"/>
          <a:srcRect l="0" t="0" r="0" b="0"/>
          <a:stretch>
            <a:fillRect/>
          </a:stretch>
        </p:blipFill>
        <p:spPr>
          <a:xfrm flipH="false" flipV="false" rot="-5400000">
            <a:off x="10341440" y="1334958"/>
            <a:ext cx="4921457" cy="8694574"/>
          </a:xfrm>
          <a:prstGeom prst="rect">
            <a:avLst/>
          </a:prstGeom>
        </p:spPr>
      </p:pic>
      <p:sp>
        <p:nvSpPr>
          <p:cNvPr name="TextBox 14" id="14"/>
          <p:cNvSpPr txBox="true"/>
          <p:nvPr/>
        </p:nvSpPr>
        <p:spPr>
          <a:xfrm rot="0">
            <a:off x="1138545" y="2084200"/>
            <a:ext cx="16010911" cy="694055"/>
          </a:xfrm>
          <a:prstGeom prst="rect">
            <a:avLst/>
          </a:prstGeom>
        </p:spPr>
        <p:txBody>
          <a:bodyPr anchor="t" rtlCol="false" tIns="0" lIns="0" bIns="0" rIns="0">
            <a:spAutoFit/>
          </a:bodyPr>
          <a:lstStyle/>
          <a:p>
            <a:pPr algn="l" marL="1122679" indent="-561340" lvl="1">
              <a:lnSpc>
                <a:spcPts val="5199"/>
              </a:lnSpc>
              <a:buFont typeface="Arial"/>
              <a:buChar char="•"/>
            </a:pPr>
            <a:r>
              <a:rPr lang="en-US" b="true" sz="5199">
                <a:solidFill>
                  <a:srgbClr val="171717"/>
                </a:solidFill>
                <a:latin typeface="Barlow Bold"/>
                <a:ea typeface="Barlow Bold"/>
                <a:cs typeface="Barlow Bold"/>
                <a:sym typeface="Barlow Bold"/>
              </a:rPr>
              <a:t>La possibilité de piloter les robots via le clavier</a:t>
            </a:r>
          </a:p>
        </p:txBody>
      </p:sp>
      <p:sp>
        <p:nvSpPr>
          <p:cNvPr name="TextBox 15" id="15"/>
          <p:cNvSpPr txBox="true"/>
          <p:nvPr/>
        </p:nvSpPr>
        <p:spPr>
          <a:xfrm rot="0">
            <a:off x="1562006" y="5917565"/>
            <a:ext cx="6541260" cy="1961515"/>
          </a:xfrm>
          <a:prstGeom prst="rect">
            <a:avLst/>
          </a:prstGeom>
        </p:spPr>
        <p:txBody>
          <a:bodyPr anchor="t" rtlCol="false" tIns="0" lIns="0" bIns="0" rIns="0">
            <a:spAutoFit/>
          </a:bodyPr>
          <a:lstStyle/>
          <a:p>
            <a:pPr algn="l" marL="561342" indent="-280671" lvl="1">
              <a:lnSpc>
                <a:spcPts val="2600"/>
              </a:lnSpc>
              <a:buFont typeface="Arial"/>
              <a:buChar char="•"/>
            </a:pPr>
            <a:r>
              <a:rPr lang="en-US" b="true" sz="2600">
                <a:solidFill>
                  <a:srgbClr val="171717"/>
                </a:solidFill>
                <a:latin typeface="Barlow Medium"/>
                <a:ea typeface="Barlow Medium"/>
                <a:cs typeface="Barlow Medium"/>
                <a:sym typeface="Barlow Medium"/>
              </a:rPr>
              <a:t>Contrôle le robot avec les flèches (haut/bas/gauche/droite).</a:t>
            </a:r>
          </a:p>
          <a:p>
            <a:pPr algn="l" marL="561342" indent="-280671" lvl="1">
              <a:lnSpc>
                <a:spcPts val="2600"/>
              </a:lnSpc>
              <a:buFont typeface="Arial"/>
              <a:buChar char="•"/>
            </a:pPr>
            <a:r>
              <a:rPr lang="en-US" b="true" sz="2600">
                <a:solidFill>
                  <a:srgbClr val="171717"/>
                </a:solidFill>
                <a:latin typeface="Barlow Medium"/>
                <a:ea typeface="Barlow Medium"/>
                <a:cs typeface="Barlow Medium"/>
                <a:sym typeface="Barlow Medium"/>
              </a:rPr>
              <a:t>Capteur mesure la distance avec getDistanceA.</a:t>
            </a:r>
          </a:p>
          <a:p>
            <a:pPr algn="l" marL="561342" indent="-280671" lvl="1">
              <a:lnSpc>
                <a:spcPts val="2600"/>
              </a:lnSpc>
              <a:buFont typeface="Arial"/>
              <a:buChar char="•"/>
            </a:pPr>
            <a:r>
              <a:rPr lang="en-US" b="true" sz="2600">
                <a:solidFill>
                  <a:srgbClr val="171717"/>
                </a:solidFill>
                <a:latin typeface="Barlow Medium"/>
                <a:ea typeface="Barlow Medium"/>
                <a:cs typeface="Barlow Medium"/>
                <a:sym typeface="Barlow Medium"/>
              </a:rPr>
              <a:t>Touche P pour arrêter le mode</a:t>
            </a:r>
          </a:p>
          <a:p>
            <a:pPr algn="l" marL="561342" indent="-280671" lvl="1">
              <a:lnSpc>
                <a:spcPts val="2600"/>
              </a:lnSpc>
              <a:buFont typeface="Arial"/>
              <a:buChar char="•"/>
            </a:pPr>
            <a:r>
              <a:rPr lang="en-US" b="true" sz="2600">
                <a:solidFill>
                  <a:srgbClr val="171717"/>
                </a:solidFill>
                <a:latin typeface="Barlow Medium"/>
                <a:ea typeface="Barlow Medium"/>
                <a:cs typeface="Barlow Medium"/>
                <a:sym typeface="Barlow Medium"/>
              </a:rPr>
              <a:t>S’arrête si obstacle à moins de 50 mm.</a:t>
            </a:r>
          </a:p>
        </p:txBody>
      </p:sp>
      <p:sp>
        <p:nvSpPr>
          <p:cNvPr name="TextBox 16" id="16"/>
          <p:cNvSpPr txBox="true"/>
          <p:nvPr/>
        </p:nvSpPr>
        <p:spPr>
          <a:xfrm rot="0">
            <a:off x="4832636" y="10648255"/>
            <a:ext cx="2847168" cy="2260768"/>
          </a:xfrm>
          <a:prstGeom prst="rect">
            <a:avLst/>
          </a:prstGeom>
        </p:spPr>
        <p:txBody>
          <a:bodyPr anchor="t" rtlCol="false" tIns="0" lIns="0" bIns="0" rIns="0">
            <a:spAutoFit/>
          </a:bodyPr>
          <a:lstStyle/>
          <a:p>
            <a:pPr algn="ctr">
              <a:lnSpc>
                <a:spcPts val="1990"/>
              </a:lnSpc>
              <a:spcBef>
                <a:spcPct val="0"/>
              </a:spcBef>
            </a:pPr>
            <a:r>
              <a:rPr lang="en-US" b="true" sz="1990">
                <a:solidFill>
                  <a:srgbClr val="171717"/>
                </a:solidFill>
                <a:latin typeface="Barlow Medium"/>
                <a:ea typeface="Barlow Medium"/>
                <a:cs typeface="Barlow Medium"/>
                <a:sym typeface="Barlow Medium"/>
              </a:rPr>
              <a:t>Ce mode permet de c</a:t>
            </a:r>
            <a:r>
              <a:rPr lang="en-US" b="true" sz="1990">
                <a:solidFill>
                  <a:srgbClr val="171717"/>
                </a:solidFill>
                <a:latin typeface="Barlow Medium"/>
                <a:ea typeface="Barlow Medium"/>
                <a:cs typeface="Barlow Medium"/>
                <a:sym typeface="Barlow Medium"/>
              </a:rPr>
              <a:t>ontrôler le robot avec les touches directionnelles, tout en intégrant un système de détection pour s’arrêter automatiquement en cas de proximité avec un obstacle.</a:t>
            </a:r>
          </a:p>
        </p:txBody>
      </p:sp>
      <p:sp>
        <p:nvSpPr>
          <p:cNvPr name="TextBox 17" id="17"/>
          <p:cNvSpPr txBox="true"/>
          <p:nvPr/>
        </p:nvSpPr>
        <p:spPr>
          <a:xfrm rot="0">
            <a:off x="1028700" y="3516021"/>
            <a:ext cx="7115783" cy="1677644"/>
          </a:xfrm>
          <a:prstGeom prst="rect">
            <a:avLst/>
          </a:prstGeom>
        </p:spPr>
        <p:txBody>
          <a:bodyPr anchor="t" rtlCol="false" tIns="0" lIns="0" bIns="0" rIns="0">
            <a:spAutoFit/>
          </a:bodyPr>
          <a:lstStyle/>
          <a:p>
            <a:pPr algn="ctr">
              <a:lnSpc>
                <a:spcPts val="2673"/>
              </a:lnSpc>
              <a:spcBef>
                <a:spcPct val="0"/>
              </a:spcBef>
            </a:pPr>
            <a:r>
              <a:rPr lang="en-US" sz="2673">
                <a:solidFill>
                  <a:srgbClr val="171717"/>
                </a:solidFill>
                <a:latin typeface="League Spartan"/>
                <a:ea typeface="League Spartan"/>
                <a:cs typeface="League Spartan"/>
                <a:sym typeface="League Spartan"/>
              </a:rPr>
              <a:t>Ce mode permet de c</a:t>
            </a:r>
            <a:r>
              <a:rPr lang="en-US" sz="2673">
                <a:solidFill>
                  <a:srgbClr val="171717"/>
                </a:solidFill>
                <a:latin typeface="League Spartan"/>
                <a:ea typeface="League Spartan"/>
                <a:cs typeface="League Spartan"/>
                <a:sym typeface="League Spartan"/>
              </a:rPr>
              <a:t>ontrôler le robot avec les touches directionnelles, tout en intégrant un système de détection pour s’arrêter automatiquement en cas de proximité avec un obstacle.</a:t>
            </a:r>
          </a:p>
        </p:txBody>
      </p:sp>
    </p:spTree>
  </p:cSld>
  <p:clrMapOvr>
    <a:masterClrMapping/>
  </p:clrMapOvr>
  <p:transition spd="fast">
    <p:cover dir="l"/>
  </p:transition>
  <p:timing>
    <p:tnLst>
      <p:par>
        <p:cTn dur="indefinite" restart="never" nodeType="tmRoot">
          <p:childTnLst>
            <p:video>
              <p:cMediaNode vol="100000">
                <p:cTn fill="hold" display="false">
                  <p:stCondLst>
                    <p:cond delay="indefinite"/>
                  </p:stCondLst>
                </p:cTn>
                <p:tgtEl>
                  <p:spTgt spid="13"/>
                </p:tgtEl>
              </p:cMediaNode>
            </p:video>
          </p:childTnLst>
        </p:cTn>
      </p:par>
    </p:tnLst>
  </p:timing>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FF814B"/>
        </a:solidFill>
      </p:bgPr>
    </p:bg>
    <p:spTree>
      <p:nvGrpSpPr>
        <p:cNvPr id="1" name=""/>
        <p:cNvGrpSpPr/>
        <p:nvPr/>
      </p:nvGrpSpPr>
      <p:grpSpPr>
        <a:xfrm>
          <a:off x="0" y="0"/>
          <a:ext cx="0" cy="0"/>
          <a:chOff x="0" y="0"/>
          <a:chExt cx="0" cy="0"/>
        </a:xfrm>
      </p:grpSpPr>
      <p:grpSp>
        <p:nvGrpSpPr>
          <p:cNvPr name="Group 2" id="2"/>
          <p:cNvGrpSpPr/>
          <p:nvPr/>
        </p:nvGrpSpPr>
        <p:grpSpPr>
          <a:xfrm rot="0">
            <a:off x="651750" y="651750"/>
            <a:ext cx="16984499" cy="8983499"/>
            <a:chOff x="0" y="0"/>
            <a:chExt cx="22645999" cy="11977999"/>
          </a:xfrm>
        </p:grpSpPr>
        <p:grpSp>
          <p:nvGrpSpPr>
            <p:cNvPr name="Group 3" id="3"/>
            <p:cNvGrpSpPr/>
            <p:nvPr/>
          </p:nvGrpSpPr>
          <p:grpSpPr>
            <a:xfrm rot="0">
              <a:off x="0" y="0"/>
              <a:ext cx="22645999" cy="11977999"/>
              <a:chOff x="0" y="0"/>
              <a:chExt cx="5745374" cy="3038863"/>
            </a:xfrm>
          </p:grpSpPr>
          <p:sp>
            <p:nvSpPr>
              <p:cNvPr name="Freeform 4" id="4"/>
              <p:cNvSpPr/>
              <p:nvPr/>
            </p:nvSpPr>
            <p:spPr>
              <a:xfrm flipH="false" flipV="false" rot="0">
                <a:off x="0" y="0"/>
                <a:ext cx="5745374" cy="3038863"/>
              </a:xfrm>
              <a:custGeom>
                <a:avLst/>
                <a:gdLst/>
                <a:ahLst/>
                <a:cxnLst/>
                <a:rect r="r" b="b" t="t" l="l"/>
                <a:pathLst>
                  <a:path h="3038863" w="5745374">
                    <a:moveTo>
                      <a:pt x="5620914" y="3038863"/>
                    </a:moveTo>
                    <a:lnTo>
                      <a:pt x="124460" y="3038863"/>
                    </a:lnTo>
                    <a:cubicBezTo>
                      <a:pt x="55880" y="3038863"/>
                      <a:pt x="0" y="2982983"/>
                      <a:pt x="0" y="2914403"/>
                    </a:cubicBezTo>
                    <a:lnTo>
                      <a:pt x="0" y="124460"/>
                    </a:lnTo>
                    <a:cubicBezTo>
                      <a:pt x="0" y="55880"/>
                      <a:pt x="55880" y="0"/>
                      <a:pt x="124460" y="0"/>
                    </a:cubicBezTo>
                    <a:lnTo>
                      <a:pt x="5620914" y="0"/>
                    </a:lnTo>
                    <a:cubicBezTo>
                      <a:pt x="5689494" y="0"/>
                      <a:pt x="5745374" y="55880"/>
                      <a:pt x="5745374" y="124460"/>
                    </a:cubicBezTo>
                    <a:lnTo>
                      <a:pt x="5745374" y="2914403"/>
                    </a:lnTo>
                    <a:cubicBezTo>
                      <a:pt x="5745374" y="2982983"/>
                      <a:pt x="5689494" y="3038863"/>
                      <a:pt x="5620914" y="3038863"/>
                    </a:cubicBezTo>
                    <a:close/>
                  </a:path>
                </a:pathLst>
              </a:custGeom>
              <a:solidFill>
                <a:srgbClr val="FFFFFF"/>
              </a:solidFill>
            </p:spPr>
          </p:sp>
        </p:grpSp>
        <p:sp>
          <p:nvSpPr>
            <p:cNvPr name="AutoShape 5" id="5"/>
            <p:cNvSpPr/>
            <p:nvPr/>
          </p:nvSpPr>
          <p:spPr>
            <a:xfrm rot="0">
              <a:off x="0" y="1266422"/>
              <a:ext cx="22645999" cy="0"/>
            </a:xfrm>
            <a:prstGeom prst="line">
              <a:avLst/>
            </a:prstGeom>
            <a:ln cap="rnd" w="12700">
              <a:solidFill>
                <a:srgbClr val="000000"/>
              </a:solidFill>
              <a:prstDash val="solid"/>
              <a:headEnd type="none" len="sm" w="sm"/>
              <a:tailEnd type="none" len="sm" w="sm"/>
            </a:ln>
          </p:spPr>
        </p:sp>
        <p:grpSp>
          <p:nvGrpSpPr>
            <p:cNvPr name="Group 6" id="6"/>
            <p:cNvGrpSpPr/>
            <p:nvPr/>
          </p:nvGrpSpPr>
          <p:grpSpPr>
            <a:xfrm rot="-10800000">
              <a:off x="1386781" y="502600"/>
              <a:ext cx="289704" cy="289704"/>
              <a:chOff x="0" y="0"/>
              <a:chExt cx="6350000" cy="6350000"/>
            </a:xfrm>
          </p:grpSpPr>
          <p:sp>
            <p:nvSpPr>
              <p:cNvPr name="Freeform 7" id="7"/>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DECED"/>
              </a:solidFill>
            </p:spPr>
          </p:sp>
        </p:grpSp>
        <p:grpSp>
          <p:nvGrpSpPr>
            <p:cNvPr name="Group 8" id="8"/>
            <p:cNvGrpSpPr/>
            <p:nvPr/>
          </p:nvGrpSpPr>
          <p:grpSpPr>
            <a:xfrm rot="-10800000">
              <a:off x="1039940" y="502600"/>
              <a:ext cx="289704" cy="289704"/>
              <a:chOff x="0" y="0"/>
              <a:chExt cx="6350000" cy="6350000"/>
            </a:xfrm>
          </p:grpSpPr>
          <p:sp>
            <p:nvSpPr>
              <p:cNvPr name="Freeform 9" id="9"/>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814B"/>
              </a:solidFill>
            </p:spPr>
          </p:sp>
        </p:grpSp>
        <p:grpSp>
          <p:nvGrpSpPr>
            <p:cNvPr name="Group 10" id="10"/>
            <p:cNvGrpSpPr/>
            <p:nvPr/>
          </p:nvGrpSpPr>
          <p:grpSpPr>
            <a:xfrm rot="-10800000">
              <a:off x="693100" y="502600"/>
              <a:ext cx="289704" cy="289704"/>
              <a:chOff x="0" y="0"/>
              <a:chExt cx="6350000" cy="6350000"/>
            </a:xfrm>
          </p:grpSpPr>
          <p:sp>
            <p:nvSpPr>
              <p:cNvPr name="Freeform 11" id="11"/>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171717"/>
              </a:solidFill>
            </p:spPr>
          </p:sp>
        </p:grpSp>
      </p:grpSp>
      <p:sp>
        <p:nvSpPr>
          <p:cNvPr name="Freeform 12" id="12"/>
          <p:cNvSpPr/>
          <p:nvPr/>
        </p:nvSpPr>
        <p:spPr>
          <a:xfrm flipH="false" flipV="false" rot="0">
            <a:off x="2077" y="0"/>
            <a:ext cx="776820" cy="776820"/>
          </a:xfrm>
          <a:custGeom>
            <a:avLst/>
            <a:gdLst/>
            <a:ahLst/>
            <a:cxnLst/>
            <a:rect r="r" b="b" t="t" l="l"/>
            <a:pathLst>
              <a:path h="776820" w="776820">
                <a:moveTo>
                  <a:pt x="0" y="0"/>
                </a:moveTo>
                <a:lnTo>
                  <a:pt x="776820" y="0"/>
                </a:lnTo>
                <a:lnTo>
                  <a:pt x="776820" y="776820"/>
                </a:lnTo>
                <a:lnTo>
                  <a:pt x="0" y="776820"/>
                </a:lnTo>
                <a:lnTo>
                  <a:pt x="0" y="0"/>
                </a:lnTo>
                <a:close/>
              </a:path>
            </a:pathLst>
          </a:custGeom>
          <a:blipFill>
            <a:blip r:embed="rId2"/>
            <a:stretch>
              <a:fillRect l="0" t="0" r="0" b="0"/>
            </a:stretch>
          </a:blipFill>
        </p:spPr>
      </p:sp>
      <p:sp>
        <p:nvSpPr>
          <p:cNvPr name="Freeform 13" id="13"/>
          <p:cNvSpPr/>
          <p:nvPr/>
        </p:nvSpPr>
        <p:spPr>
          <a:xfrm flipH="false" flipV="false" rot="0">
            <a:off x="1028700" y="3452506"/>
            <a:ext cx="4924963" cy="2815693"/>
          </a:xfrm>
          <a:custGeom>
            <a:avLst/>
            <a:gdLst/>
            <a:ahLst/>
            <a:cxnLst/>
            <a:rect r="r" b="b" t="t" l="l"/>
            <a:pathLst>
              <a:path h="2815693" w="4924963">
                <a:moveTo>
                  <a:pt x="0" y="0"/>
                </a:moveTo>
                <a:lnTo>
                  <a:pt x="4924963" y="0"/>
                </a:lnTo>
                <a:lnTo>
                  <a:pt x="4924963" y="2815693"/>
                </a:lnTo>
                <a:lnTo>
                  <a:pt x="0" y="2815693"/>
                </a:lnTo>
                <a:lnTo>
                  <a:pt x="0" y="0"/>
                </a:lnTo>
                <a:close/>
              </a:path>
            </a:pathLst>
          </a:custGeom>
          <a:blipFill>
            <a:blip r:embed="rId3"/>
            <a:stretch>
              <a:fillRect l="-3035" t="0" r="-3035" b="0"/>
            </a:stretch>
          </a:blipFill>
        </p:spPr>
      </p:sp>
      <p:sp>
        <p:nvSpPr>
          <p:cNvPr name="Freeform 14" id="14"/>
          <p:cNvSpPr/>
          <p:nvPr/>
        </p:nvSpPr>
        <p:spPr>
          <a:xfrm flipH="false" flipV="false" rot="0">
            <a:off x="11749241" y="3452506"/>
            <a:ext cx="5293043" cy="3059367"/>
          </a:xfrm>
          <a:custGeom>
            <a:avLst/>
            <a:gdLst/>
            <a:ahLst/>
            <a:cxnLst/>
            <a:rect r="r" b="b" t="t" l="l"/>
            <a:pathLst>
              <a:path h="3059367" w="5293043">
                <a:moveTo>
                  <a:pt x="0" y="0"/>
                </a:moveTo>
                <a:lnTo>
                  <a:pt x="5293043" y="0"/>
                </a:lnTo>
                <a:lnTo>
                  <a:pt x="5293043" y="3059367"/>
                </a:lnTo>
                <a:lnTo>
                  <a:pt x="0" y="3059367"/>
                </a:lnTo>
                <a:lnTo>
                  <a:pt x="0" y="0"/>
                </a:lnTo>
                <a:close/>
              </a:path>
            </a:pathLst>
          </a:custGeom>
          <a:blipFill>
            <a:blip r:embed="rId4"/>
            <a:stretch>
              <a:fillRect l="0" t="-2011" r="-11548" b="-2011"/>
            </a:stretch>
          </a:blipFill>
        </p:spPr>
      </p:sp>
      <p:sp>
        <p:nvSpPr>
          <p:cNvPr name="Freeform 15" id="15"/>
          <p:cNvSpPr/>
          <p:nvPr/>
        </p:nvSpPr>
        <p:spPr>
          <a:xfrm flipH="false" flipV="false" rot="0">
            <a:off x="6652721" y="5143500"/>
            <a:ext cx="4982559" cy="3406305"/>
          </a:xfrm>
          <a:custGeom>
            <a:avLst/>
            <a:gdLst/>
            <a:ahLst/>
            <a:cxnLst/>
            <a:rect r="r" b="b" t="t" l="l"/>
            <a:pathLst>
              <a:path h="3406305" w="4982559">
                <a:moveTo>
                  <a:pt x="0" y="0"/>
                </a:moveTo>
                <a:lnTo>
                  <a:pt x="4982558" y="0"/>
                </a:lnTo>
                <a:lnTo>
                  <a:pt x="4982558" y="3406305"/>
                </a:lnTo>
                <a:lnTo>
                  <a:pt x="0" y="3406305"/>
                </a:lnTo>
                <a:lnTo>
                  <a:pt x="0" y="0"/>
                </a:lnTo>
                <a:close/>
              </a:path>
            </a:pathLst>
          </a:custGeom>
          <a:blipFill>
            <a:blip r:embed="rId5"/>
            <a:stretch>
              <a:fillRect l="0" t="-10310" r="-449" b="0"/>
            </a:stretch>
          </a:blipFill>
        </p:spPr>
      </p:sp>
      <p:sp>
        <p:nvSpPr>
          <p:cNvPr name="TextBox 16" id="16"/>
          <p:cNvSpPr txBox="true"/>
          <p:nvPr/>
        </p:nvSpPr>
        <p:spPr>
          <a:xfrm rot="0">
            <a:off x="1028700" y="1768413"/>
            <a:ext cx="15708086" cy="1347558"/>
          </a:xfrm>
          <a:prstGeom prst="rect">
            <a:avLst/>
          </a:prstGeom>
        </p:spPr>
        <p:txBody>
          <a:bodyPr anchor="t" rtlCol="false" tIns="0" lIns="0" bIns="0" rIns="0">
            <a:spAutoFit/>
          </a:bodyPr>
          <a:lstStyle/>
          <a:p>
            <a:pPr algn="l" marL="1122678" indent="-561339" lvl="1">
              <a:lnSpc>
                <a:spcPts val="5199"/>
              </a:lnSpc>
              <a:spcBef>
                <a:spcPct val="0"/>
              </a:spcBef>
              <a:buFont typeface="Arial"/>
              <a:buChar char="•"/>
            </a:pPr>
            <a:r>
              <a:rPr lang="en-US" b="true" sz="5199" strike="noStrike" u="none">
                <a:solidFill>
                  <a:srgbClr val="171717"/>
                </a:solidFill>
                <a:latin typeface="Barlow Bold"/>
                <a:ea typeface="Barlow Bold"/>
                <a:cs typeface="Barlow Bold"/>
                <a:sym typeface="Barlow Bold"/>
              </a:rPr>
              <a:t>Nos environnements sont conçus pour être indépendants des interfaces </a:t>
            </a:r>
          </a:p>
        </p:txBody>
      </p:sp>
      <p:sp>
        <p:nvSpPr>
          <p:cNvPr name="TextBox 17" id="17"/>
          <p:cNvSpPr txBox="true"/>
          <p:nvPr/>
        </p:nvSpPr>
        <p:spPr>
          <a:xfrm rot="0">
            <a:off x="10916065" y="2659826"/>
            <a:ext cx="6343235" cy="672161"/>
          </a:xfrm>
          <a:prstGeom prst="rect">
            <a:avLst/>
          </a:prstGeom>
        </p:spPr>
        <p:txBody>
          <a:bodyPr anchor="t" rtlCol="false" tIns="0" lIns="0" bIns="0" rIns="0">
            <a:spAutoFit/>
          </a:bodyPr>
          <a:lstStyle/>
          <a:p>
            <a:pPr algn="ctr">
              <a:lnSpc>
                <a:spcPts val="2594"/>
              </a:lnSpc>
              <a:spcBef>
                <a:spcPct val="0"/>
              </a:spcBef>
            </a:pPr>
            <a:r>
              <a:rPr lang="en-US" b="true" sz="2594">
                <a:solidFill>
                  <a:srgbClr val="171717"/>
                </a:solidFill>
                <a:latin typeface="Barlow Medium"/>
                <a:ea typeface="Barlow Medium"/>
                <a:cs typeface="Barlow Medium"/>
                <a:sym typeface="Barlow Medium"/>
              </a:rPr>
              <a:t>(les robots continuent de fonctionner même une fois les interfaces fermées).</a:t>
            </a:r>
          </a:p>
        </p:txBody>
      </p:sp>
    </p:spTree>
  </p:cSld>
  <p:clrMapOvr>
    <a:masterClrMapping/>
  </p:clrMapOvr>
  <p:transition spd="fast">
    <p:fade/>
  </p:transition>
</p:sld>
</file>

<file path=ppt/slides/slide18.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CC0DF">
                <a:alpha val="100000"/>
              </a:srgbClr>
            </a:gs>
            <a:gs pos="100000">
              <a:srgbClr val="FFDE59">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651750" y="651750"/>
            <a:ext cx="16984499" cy="8983499"/>
            <a:chOff x="0" y="0"/>
            <a:chExt cx="22645999" cy="11977999"/>
          </a:xfrm>
        </p:grpSpPr>
        <p:grpSp>
          <p:nvGrpSpPr>
            <p:cNvPr name="Group 3" id="3"/>
            <p:cNvGrpSpPr/>
            <p:nvPr/>
          </p:nvGrpSpPr>
          <p:grpSpPr>
            <a:xfrm rot="0">
              <a:off x="0" y="0"/>
              <a:ext cx="22645999" cy="11977999"/>
              <a:chOff x="0" y="0"/>
              <a:chExt cx="5745374" cy="3038863"/>
            </a:xfrm>
          </p:grpSpPr>
          <p:sp>
            <p:nvSpPr>
              <p:cNvPr name="Freeform 4" id="4"/>
              <p:cNvSpPr/>
              <p:nvPr/>
            </p:nvSpPr>
            <p:spPr>
              <a:xfrm flipH="false" flipV="false" rot="0">
                <a:off x="0" y="0"/>
                <a:ext cx="5745374" cy="3038863"/>
              </a:xfrm>
              <a:custGeom>
                <a:avLst/>
                <a:gdLst/>
                <a:ahLst/>
                <a:cxnLst/>
                <a:rect r="r" b="b" t="t" l="l"/>
                <a:pathLst>
                  <a:path h="3038863" w="5745374">
                    <a:moveTo>
                      <a:pt x="5620914" y="3038863"/>
                    </a:moveTo>
                    <a:lnTo>
                      <a:pt x="124460" y="3038863"/>
                    </a:lnTo>
                    <a:cubicBezTo>
                      <a:pt x="55880" y="3038863"/>
                      <a:pt x="0" y="2982983"/>
                      <a:pt x="0" y="2914403"/>
                    </a:cubicBezTo>
                    <a:lnTo>
                      <a:pt x="0" y="124460"/>
                    </a:lnTo>
                    <a:cubicBezTo>
                      <a:pt x="0" y="55880"/>
                      <a:pt x="55880" y="0"/>
                      <a:pt x="124460" y="0"/>
                    </a:cubicBezTo>
                    <a:lnTo>
                      <a:pt x="5620914" y="0"/>
                    </a:lnTo>
                    <a:cubicBezTo>
                      <a:pt x="5689494" y="0"/>
                      <a:pt x="5745374" y="55880"/>
                      <a:pt x="5745374" y="124460"/>
                    </a:cubicBezTo>
                    <a:lnTo>
                      <a:pt x="5745374" y="2914403"/>
                    </a:lnTo>
                    <a:cubicBezTo>
                      <a:pt x="5745374" y="2982983"/>
                      <a:pt x="5689494" y="3038863"/>
                      <a:pt x="5620914" y="3038863"/>
                    </a:cubicBezTo>
                    <a:close/>
                  </a:path>
                </a:pathLst>
              </a:custGeom>
              <a:solidFill>
                <a:srgbClr val="FFFFFF"/>
              </a:solidFill>
            </p:spPr>
          </p:sp>
        </p:grpSp>
        <p:sp>
          <p:nvSpPr>
            <p:cNvPr name="AutoShape 5" id="5"/>
            <p:cNvSpPr/>
            <p:nvPr/>
          </p:nvSpPr>
          <p:spPr>
            <a:xfrm rot="0">
              <a:off x="0" y="1266422"/>
              <a:ext cx="22645999" cy="0"/>
            </a:xfrm>
            <a:prstGeom prst="line">
              <a:avLst/>
            </a:prstGeom>
            <a:ln cap="rnd" w="12700">
              <a:solidFill>
                <a:srgbClr val="000000"/>
              </a:solidFill>
              <a:prstDash val="solid"/>
              <a:headEnd type="none" len="sm" w="sm"/>
              <a:tailEnd type="none" len="sm" w="sm"/>
            </a:ln>
          </p:spPr>
        </p:sp>
        <p:grpSp>
          <p:nvGrpSpPr>
            <p:cNvPr name="Group 6" id="6"/>
            <p:cNvGrpSpPr/>
            <p:nvPr/>
          </p:nvGrpSpPr>
          <p:grpSpPr>
            <a:xfrm rot="-10800000">
              <a:off x="1386781" y="502600"/>
              <a:ext cx="289704" cy="289704"/>
              <a:chOff x="0" y="0"/>
              <a:chExt cx="6350000" cy="6350000"/>
            </a:xfrm>
          </p:grpSpPr>
          <p:sp>
            <p:nvSpPr>
              <p:cNvPr name="Freeform 7" id="7"/>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DECED"/>
              </a:solidFill>
            </p:spPr>
          </p:sp>
        </p:grpSp>
        <p:grpSp>
          <p:nvGrpSpPr>
            <p:cNvPr name="Group 8" id="8"/>
            <p:cNvGrpSpPr/>
            <p:nvPr/>
          </p:nvGrpSpPr>
          <p:grpSpPr>
            <a:xfrm rot="-10800000">
              <a:off x="1039940" y="502600"/>
              <a:ext cx="289704" cy="289704"/>
              <a:chOff x="0" y="0"/>
              <a:chExt cx="6350000" cy="6350000"/>
            </a:xfrm>
          </p:grpSpPr>
          <p:sp>
            <p:nvSpPr>
              <p:cNvPr name="Freeform 9" id="9"/>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gradFill rotWithShape="true">
                <a:gsLst>
                  <a:gs pos="0">
                    <a:srgbClr val="0CC0DF">
                      <a:alpha val="100000"/>
                    </a:srgbClr>
                  </a:gs>
                  <a:gs pos="100000">
                    <a:srgbClr val="FFDE59">
                      <a:alpha val="100000"/>
                    </a:srgbClr>
                  </a:gs>
                </a:gsLst>
                <a:lin ang="0"/>
              </a:gradFill>
            </p:spPr>
          </p:sp>
        </p:grpSp>
        <p:grpSp>
          <p:nvGrpSpPr>
            <p:cNvPr name="Group 10" id="10"/>
            <p:cNvGrpSpPr/>
            <p:nvPr/>
          </p:nvGrpSpPr>
          <p:grpSpPr>
            <a:xfrm rot="-10800000">
              <a:off x="693100" y="502600"/>
              <a:ext cx="289704" cy="289704"/>
              <a:chOff x="0" y="0"/>
              <a:chExt cx="6350000" cy="6350000"/>
            </a:xfrm>
          </p:grpSpPr>
          <p:sp>
            <p:nvSpPr>
              <p:cNvPr name="Freeform 11" id="11"/>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171717"/>
              </a:solidFill>
            </p:spPr>
          </p:sp>
        </p:grpSp>
      </p:grpSp>
      <p:sp>
        <p:nvSpPr>
          <p:cNvPr name="Freeform 12" id="12"/>
          <p:cNvSpPr/>
          <p:nvPr/>
        </p:nvSpPr>
        <p:spPr>
          <a:xfrm flipH="false" flipV="false" rot="0">
            <a:off x="2077" y="0"/>
            <a:ext cx="776820" cy="776820"/>
          </a:xfrm>
          <a:custGeom>
            <a:avLst/>
            <a:gdLst/>
            <a:ahLst/>
            <a:cxnLst/>
            <a:rect r="r" b="b" t="t" l="l"/>
            <a:pathLst>
              <a:path h="776820" w="776820">
                <a:moveTo>
                  <a:pt x="0" y="0"/>
                </a:moveTo>
                <a:lnTo>
                  <a:pt x="776820" y="0"/>
                </a:lnTo>
                <a:lnTo>
                  <a:pt x="776820" y="776820"/>
                </a:lnTo>
                <a:lnTo>
                  <a:pt x="0" y="776820"/>
                </a:lnTo>
                <a:lnTo>
                  <a:pt x="0" y="0"/>
                </a:lnTo>
                <a:close/>
              </a:path>
            </a:pathLst>
          </a:custGeom>
          <a:blipFill>
            <a:blip r:embed="rId2"/>
            <a:stretch>
              <a:fillRect l="0" t="0" r="0" b="0"/>
            </a:stretch>
          </a:blipFill>
        </p:spPr>
      </p:sp>
      <p:sp>
        <p:nvSpPr>
          <p:cNvPr name="TextBox 13" id="13"/>
          <p:cNvSpPr txBox="true"/>
          <p:nvPr/>
        </p:nvSpPr>
        <p:spPr>
          <a:xfrm rot="0">
            <a:off x="3680358" y="4482143"/>
            <a:ext cx="10927284" cy="994259"/>
          </a:xfrm>
          <a:prstGeom prst="rect">
            <a:avLst/>
          </a:prstGeom>
        </p:spPr>
        <p:txBody>
          <a:bodyPr anchor="t" rtlCol="false" tIns="0" lIns="0" bIns="0" rIns="0">
            <a:spAutoFit/>
          </a:bodyPr>
          <a:lstStyle/>
          <a:p>
            <a:pPr algn="ctr">
              <a:lnSpc>
                <a:spcPts val="7510"/>
              </a:lnSpc>
              <a:spcBef>
                <a:spcPct val="0"/>
              </a:spcBef>
            </a:pPr>
            <a:r>
              <a:rPr lang="en-US" b="true" sz="7510">
                <a:solidFill>
                  <a:srgbClr val="000000"/>
                </a:solidFill>
                <a:latin typeface="Barlow Medium"/>
                <a:ea typeface="Barlow Medium"/>
                <a:cs typeface="Barlow Medium"/>
                <a:sym typeface="Barlow Medium"/>
              </a:rPr>
              <a:t>Merci de votre attention....</a:t>
            </a:r>
          </a:p>
        </p:txBody>
      </p:sp>
    </p:spTree>
  </p:cSld>
  <p:clrMapOvr>
    <a:masterClrMapping/>
  </p:clrMapOvr>
  <p:transition spd="fast">
    <p:fade/>
  </p:transition>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F5757"/>
        </a:solidFill>
      </p:bgPr>
    </p:bg>
    <p:spTree>
      <p:nvGrpSpPr>
        <p:cNvPr id="1" name=""/>
        <p:cNvGrpSpPr/>
        <p:nvPr/>
      </p:nvGrpSpPr>
      <p:grpSpPr>
        <a:xfrm>
          <a:off x="0" y="0"/>
          <a:ext cx="0" cy="0"/>
          <a:chOff x="0" y="0"/>
          <a:chExt cx="0" cy="0"/>
        </a:xfrm>
      </p:grpSpPr>
      <p:grpSp>
        <p:nvGrpSpPr>
          <p:cNvPr name="Group 2" id="2"/>
          <p:cNvGrpSpPr/>
          <p:nvPr/>
        </p:nvGrpSpPr>
        <p:grpSpPr>
          <a:xfrm rot="0">
            <a:off x="651750" y="651750"/>
            <a:ext cx="16984499" cy="8983499"/>
            <a:chOff x="0" y="0"/>
            <a:chExt cx="22645999" cy="11977999"/>
          </a:xfrm>
        </p:grpSpPr>
        <p:grpSp>
          <p:nvGrpSpPr>
            <p:cNvPr name="Group 3" id="3"/>
            <p:cNvGrpSpPr/>
            <p:nvPr/>
          </p:nvGrpSpPr>
          <p:grpSpPr>
            <a:xfrm rot="0">
              <a:off x="0" y="0"/>
              <a:ext cx="22645999" cy="11977999"/>
              <a:chOff x="0" y="0"/>
              <a:chExt cx="5745374" cy="3038863"/>
            </a:xfrm>
          </p:grpSpPr>
          <p:sp>
            <p:nvSpPr>
              <p:cNvPr name="Freeform 4" id="4"/>
              <p:cNvSpPr/>
              <p:nvPr/>
            </p:nvSpPr>
            <p:spPr>
              <a:xfrm flipH="false" flipV="false" rot="0">
                <a:off x="0" y="0"/>
                <a:ext cx="5745374" cy="3038863"/>
              </a:xfrm>
              <a:custGeom>
                <a:avLst/>
                <a:gdLst/>
                <a:ahLst/>
                <a:cxnLst/>
                <a:rect r="r" b="b" t="t" l="l"/>
                <a:pathLst>
                  <a:path h="3038863" w="5745374">
                    <a:moveTo>
                      <a:pt x="5620914" y="3038863"/>
                    </a:moveTo>
                    <a:lnTo>
                      <a:pt x="124460" y="3038863"/>
                    </a:lnTo>
                    <a:cubicBezTo>
                      <a:pt x="55880" y="3038863"/>
                      <a:pt x="0" y="2982983"/>
                      <a:pt x="0" y="2914403"/>
                    </a:cubicBezTo>
                    <a:lnTo>
                      <a:pt x="0" y="124460"/>
                    </a:lnTo>
                    <a:cubicBezTo>
                      <a:pt x="0" y="55880"/>
                      <a:pt x="55880" y="0"/>
                      <a:pt x="124460" y="0"/>
                    </a:cubicBezTo>
                    <a:lnTo>
                      <a:pt x="5620914" y="0"/>
                    </a:lnTo>
                    <a:cubicBezTo>
                      <a:pt x="5689494" y="0"/>
                      <a:pt x="5745374" y="55880"/>
                      <a:pt x="5745374" y="124460"/>
                    </a:cubicBezTo>
                    <a:lnTo>
                      <a:pt x="5745374" y="2914403"/>
                    </a:lnTo>
                    <a:cubicBezTo>
                      <a:pt x="5745374" y="2982983"/>
                      <a:pt x="5689494" y="3038863"/>
                      <a:pt x="5620914" y="3038863"/>
                    </a:cubicBezTo>
                    <a:close/>
                  </a:path>
                </a:pathLst>
              </a:custGeom>
              <a:solidFill>
                <a:srgbClr val="FFFFFF"/>
              </a:solidFill>
            </p:spPr>
          </p:sp>
        </p:grpSp>
        <p:sp>
          <p:nvSpPr>
            <p:cNvPr name="AutoShape 5" id="5"/>
            <p:cNvSpPr/>
            <p:nvPr/>
          </p:nvSpPr>
          <p:spPr>
            <a:xfrm rot="0">
              <a:off x="0" y="1266422"/>
              <a:ext cx="22645999" cy="0"/>
            </a:xfrm>
            <a:prstGeom prst="line">
              <a:avLst/>
            </a:prstGeom>
            <a:ln cap="rnd" w="12700">
              <a:solidFill>
                <a:srgbClr val="000000"/>
              </a:solidFill>
              <a:prstDash val="solid"/>
              <a:headEnd type="none" len="sm" w="sm"/>
              <a:tailEnd type="none" len="sm" w="sm"/>
            </a:ln>
          </p:spPr>
        </p:sp>
        <p:grpSp>
          <p:nvGrpSpPr>
            <p:cNvPr name="Group 6" id="6"/>
            <p:cNvGrpSpPr/>
            <p:nvPr/>
          </p:nvGrpSpPr>
          <p:grpSpPr>
            <a:xfrm rot="-10800000">
              <a:off x="1386781" y="502600"/>
              <a:ext cx="289704" cy="289704"/>
              <a:chOff x="0" y="0"/>
              <a:chExt cx="6350000" cy="6350000"/>
            </a:xfrm>
          </p:grpSpPr>
          <p:sp>
            <p:nvSpPr>
              <p:cNvPr name="Freeform 7" id="7"/>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DECED"/>
              </a:solidFill>
            </p:spPr>
          </p:sp>
        </p:grpSp>
        <p:grpSp>
          <p:nvGrpSpPr>
            <p:cNvPr name="Group 8" id="8"/>
            <p:cNvGrpSpPr/>
            <p:nvPr/>
          </p:nvGrpSpPr>
          <p:grpSpPr>
            <a:xfrm rot="-10800000">
              <a:off x="1039940" y="502600"/>
              <a:ext cx="289704" cy="289704"/>
              <a:chOff x="0" y="0"/>
              <a:chExt cx="6350000" cy="6350000"/>
            </a:xfrm>
          </p:grpSpPr>
          <p:sp>
            <p:nvSpPr>
              <p:cNvPr name="Freeform 9" id="9"/>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5757"/>
              </a:solidFill>
            </p:spPr>
          </p:sp>
        </p:grpSp>
        <p:grpSp>
          <p:nvGrpSpPr>
            <p:cNvPr name="Group 10" id="10"/>
            <p:cNvGrpSpPr/>
            <p:nvPr/>
          </p:nvGrpSpPr>
          <p:grpSpPr>
            <a:xfrm rot="-10800000">
              <a:off x="693100" y="502600"/>
              <a:ext cx="289704" cy="289704"/>
              <a:chOff x="0" y="0"/>
              <a:chExt cx="6350000" cy="6350000"/>
            </a:xfrm>
          </p:grpSpPr>
          <p:sp>
            <p:nvSpPr>
              <p:cNvPr name="Freeform 11" id="11"/>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171717"/>
              </a:solidFill>
            </p:spPr>
          </p:sp>
        </p:grpSp>
      </p:grpSp>
      <p:sp>
        <p:nvSpPr>
          <p:cNvPr name="TextBox 12" id="12"/>
          <p:cNvSpPr txBox="true"/>
          <p:nvPr/>
        </p:nvSpPr>
        <p:spPr>
          <a:xfrm rot="0">
            <a:off x="2646999" y="2049390"/>
            <a:ext cx="12994002" cy="1058545"/>
          </a:xfrm>
          <a:prstGeom prst="rect">
            <a:avLst/>
          </a:prstGeom>
        </p:spPr>
        <p:txBody>
          <a:bodyPr anchor="t" rtlCol="false" tIns="0" lIns="0" bIns="0" rIns="0">
            <a:spAutoFit/>
          </a:bodyPr>
          <a:lstStyle/>
          <a:p>
            <a:pPr algn="ctr">
              <a:lnSpc>
                <a:spcPts val="7925"/>
              </a:lnSpc>
            </a:pPr>
            <a:r>
              <a:rPr lang="en-US" sz="7925" b="true">
                <a:solidFill>
                  <a:srgbClr val="171717"/>
                </a:solidFill>
                <a:latin typeface="Barlow Bold"/>
                <a:ea typeface="Barlow Bold"/>
                <a:cs typeface="Barlow Bold"/>
                <a:sym typeface="Barlow Bold"/>
              </a:rPr>
              <a:t>Objectifs du projet</a:t>
            </a:r>
          </a:p>
        </p:txBody>
      </p:sp>
      <p:sp>
        <p:nvSpPr>
          <p:cNvPr name="TextBox 13" id="13"/>
          <p:cNvSpPr txBox="true"/>
          <p:nvPr/>
        </p:nvSpPr>
        <p:spPr>
          <a:xfrm rot="0">
            <a:off x="1028700" y="3880667"/>
            <a:ext cx="15374390" cy="2008505"/>
          </a:xfrm>
          <a:prstGeom prst="rect">
            <a:avLst/>
          </a:prstGeom>
        </p:spPr>
        <p:txBody>
          <a:bodyPr anchor="t" rtlCol="false" tIns="0" lIns="0" bIns="0" rIns="0">
            <a:spAutoFit/>
          </a:bodyPr>
          <a:lstStyle/>
          <a:p>
            <a:pPr algn="l" marL="1122679" indent="-561340" lvl="1">
              <a:lnSpc>
                <a:spcPts val="5199"/>
              </a:lnSpc>
              <a:buFont typeface="Arial"/>
              <a:buChar char="•"/>
            </a:pPr>
            <a:r>
              <a:rPr lang="en-US" b="true" sz="5199">
                <a:solidFill>
                  <a:srgbClr val="171717"/>
                </a:solidFill>
                <a:latin typeface="Barlow Bold"/>
                <a:ea typeface="Barlow Bold"/>
                <a:cs typeface="Barlow Bold"/>
                <a:sym typeface="Barlow Bold"/>
              </a:rPr>
              <a:t>Concevoir une interface interactive pour visualiser et simuler les déplacements du robot dans un environnement simulé.</a:t>
            </a:r>
          </a:p>
        </p:txBody>
      </p:sp>
      <p:sp>
        <p:nvSpPr>
          <p:cNvPr name="TextBox 14" id="14"/>
          <p:cNvSpPr txBox="true"/>
          <p:nvPr/>
        </p:nvSpPr>
        <p:spPr>
          <a:xfrm rot="0">
            <a:off x="1028700" y="6015378"/>
            <a:ext cx="15374390" cy="705961"/>
          </a:xfrm>
          <a:prstGeom prst="rect">
            <a:avLst/>
          </a:prstGeom>
        </p:spPr>
        <p:txBody>
          <a:bodyPr anchor="t" rtlCol="false" tIns="0" lIns="0" bIns="0" rIns="0">
            <a:spAutoFit/>
          </a:bodyPr>
          <a:lstStyle/>
          <a:p>
            <a:pPr algn="l" marL="1122679" indent="-561340" lvl="1">
              <a:lnSpc>
                <a:spcPts val="5199"/>
              </a:lnSpc>
              <a:buFont typeface="Arial"/>
              <a:buChar char="•"/>
            </a:pPr>
            <a:r>
              <a:rPr lang="en-US" b="true" sz="5199">
                <a:solidFill>
                  <a:srgbClr val="171717"/>
                </a:solidFill>
                <a:latin typeface="Barlow Bold"/>
                <a:ea typeface="Barlow Bold"/>
                <a:cs typeface="Barlow Bold"/>
                <a:sym typeface="Barlow Bold"/>
              </a:rPr>
              <a:t>Créer des stratégies </a:t>
            </a:r>
          </a:p>
        </p:txBody>
      </p:sp>
      <p:sp>
        <p:nvSpPr>
          <p:cNvPr name="TextBox 15" id="15"/>
          <p:cNvSpPr txBox="true"/>
          <p:nvPr/>
        </p:nvSpPr>
        <p:spPr>
          <a:xfrm rot="0">
            <a:off x="8285496" y="6230246"/>
            <a:ext cx="6709491" cy="419100"/>
          </a:xfrm>
          <a:prstGeom prst="rect">
            <a:avLst/>
          </a:prstGeom>
        </p:spPr>
        <p:txBody>
          <a:bodyPr anchor="t" rtlCol="false" tIns="0" lIns="0" bIns="0" rIns="0">
            <a:spAutoFit/>
          </a:bodyPr>
          <a:lstStyle/>
          <a:p>
            <a:pPr algn="l">
              <a:lnSpc>
                <a:spcPts val="3000"/>
              </a:lnSpc>
            </a:pPr>
            <a:r>
              <a:rPr lang="en-US" sz="3000" b="true">
                <a:solidFill>
                  <a:srgbClr val="171717"/>
                </a:solidFill>
                <a:latin typeface="Barlow Bold"/>
                <a:ea typeface="Barlow Bold"/>
                <a:cs typeface="Barlow Bold"/>
                <a:sym typeface="Barlow Bold"/>
              </a:rPr>
              <a:t>(tracer carré, foncer mur, suivre balise)</a:t>
            </a:r>
          </a:p>
        </p:txBody>
      </p:sp>
      <p:sp>
        <p:nvSpPr>
          <p:cNvPr name="TextBox 16" id="16"/>
          <p:cNvSpPr txBox="true"/>
          <p:nvPr/>
        </p:nvSpPr>
        <p:spPr>
          <a:xfrm rot="0">
            <a:off x="1028700" y="7492864"/>
            <a:ext cx="16010911" cy="1351280"/>
          </a:xfrm>
          <a:prstGeom prst="rect">
            <a:avLst/>
          </a:prstGeom>
        </p:spPr>
        <p:txBody>
          <a:bodyPr anchor="t" rtlCol="false" tIns="0" lIns="0" bIns="0" rIns="0">
            <a:spAutoFit/>
          </a:bodyPr>
          <a:lstStyle/>
          <a:p>
            <a:pPr algn="l" marL="1122679" indent="-561340" lvl="1">
              <a:lnSpc>
                <a:spcPts val="5199"/>
              </a:lnSpc>
              <a:buFont typeface="Arial"/>
              <a:buChar char="•"/>
            </a:pPr>
            <a:r>
              <a:rPr lang="en-US" b="true" sz="5199">
                <a:solidFill>
                  <a:srgbClr val="171717"/>
                </a:solidFill>
                <a:latin typeface="Barlow Bold"/>
                <a:ea typeface="Barlow Bold"/>
                <a:cs typeface="Barlow Bold"/>
                <a:sym typeface="Barlow Bold"/>
              </a:rPr>
              <a:t>Acquérir les compétences nécessaires à la gestion de projet et au travail collaboratif.</a:t>
            </a:r>
          </a:p>
        </p:txBody>
      </p:sp>
      <p:sp>
        <p:nvSpPr>
          <p:cNvPr name="Freeform 17" id="17"/>
          <p:cNvSpPr/>
          <p:nvPr/>
        </p:nvSpPr>
        <p:spPr>
          <a:xfrm flipH="false" flipV="false" rot="0">
            <a:off x="2077" y="0"/>
            <a:ext cx="776820" cy="776820"/>
          </a:xfrm>
          <a:custGeom>
            <a:avLst/>
            <a:gdLst/>
            <a:ahLst/>
            <a:cxnLst/>
            <a:rect r="r" b="b" t="t" l="l"/>
            <a:pathLst>
              <a:path h="776820" w="776820">
                <a:moveTo>
                  <a:pt x="0" y="0"/>
                </a:moveTo>
                <a:lnTo>
                  <a:pt x="776820" y="0"/>
                </a:lnTo>
                <a:lnTo>
                  <a:pt x="776820" y="776820"/>
                </a:lnTo>
                <a:lnTo>
                  <a:pt x="0" y="776820"/>
                </a:lnTo>
                <a:lnTo>
                  <a:pt x="0" y="0"/>
                </a:lnTo>
                <a:close/>
              </a:path>
            </a:pathLst>
          </a:custGeom>
          <a:blipFill>
            <a:blip r:embed="rId2"/>
            <a:stretch>
              <a:fillRect l="0" t="0" r="0" b="0"/>
            </a:stretch>
          </a:blipFill>
        </p:spPr>
      </p:sp>
    </p:spTree>
  </p:cSld>
  <p:clrMapOvr>
    <a:masterClrMapping/>
  </p:clrMapOvr>
  <p:transition spd="slow">
    <p:push dir="l"/>
  </p:transition>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5B6EEF"/>
        </a:solidFill>
      </p:bgPr>
    </p:bg>
    <p:spTree>
      <p:nvGrpSpPr>
        <p:cNvPr id="1" name=""/>
        <p:cNvGrpSpPr/>
        <p:nvPr/>
      </p:nvGrpSpPr>
      <p:grpSpPr>
        <a:xfrm>
          <a:off x="0" y="0"/>
          <a:ext cx="0" cy="0"/>
          <a:chOff x="0" y="0"/>
          <a:chExt cx="0" cy="0"/>
        </a:xfrm>
      </p:grpSpPr>
      <p:grpSp>
        <p:nvGrpSpPr>
          <p:cNvPr name="Group 2" id="2"/>
          <p:cNvGrpSpPr/>
          <p:nvPr/>
        </p:nvGrpSpPr>
        <p:grpSpPr>
          <a:xfrm rot="0">
            <a:off x="651750" y="651750"/>
            <a:ext cx="16984499" cy="8983499"/>
            <a:chOff x="0" y="0"/>
            <a:chExt cx="22645999" cy="11977999"/>
          </a:xfrm>
        </p:grpSpPr>
        <p:grpSp>
          <p:nvGrpSpPr>
            <p:cNvPr name="Group 3" id="3"/>
            <p:cNvGrpSpPr/>
            <p:nvPr/>
          </p:nvGrpSpPr>
          <p:grpSpPr>
            <a:xfrm rot="0">
              <a:off x="0" y="0"/>
              <a:ext cx="22645999" cy="11977999"/>
              <a:chOff x="0" y="0"/>
              <a:chExt cx="5745374" cy="3038863"/>
            </a:xfrm>
          </p:grpSpPr>
          <p:sp>
            <p:nvSpPr>
              <p:cNvPr name="Freeform 4" id="4"/>
              <p:cNvSpPr/>
              <p:nvPr/>
            </p:nvSpPr>
            <p:spPr>
              <a:xfrm flipH="false" flipV="false" rot="0">
                <a:off x="0" y="0"/>
                <a:ext cx="5745374" cy="3038863"/>
              </a:xfrm>
              <a:custGeom>
                <a:avLst/>
                <a:gdLst/>
                <a:ahLst/>
                <a:cxnLst/>
                <a:rect r="r" b="b" t="t" l="l"/>
                <a:pathLst>
                  <a:path h="3038863" w="5745374">
                    <a:moveTo>
                      <a:pt x="5620914" y="3038863"/>
                    </a:moveTo>
                    <a:lnTo>
                      <a:pt x="124460" y="3038863"/>
                    </a:lnTo>
                    <a:cubicBezTo>
                      <a:pt x="55880" y="3038863"/>
                      <a:pt x="0" y="2982983"/>
                      <a:pt x="0" y="2914403"/>
                    </a:cubicBezTo>
                    <a:lnTo>
                      <a:pt x="0" y="124460"/>
                    </a:lnTo>
                    <a:cubicBezTo>
                      <a:pt x="0" y="55880"/>
                      <a:pt x="55880" y="0"/>
                      <a:pt x="124460" y="0"/>
                    </a:cubicBezTo>
                    <a:lnTo>
                      <a:pt x="5620914" y="0"/>
                    </a:lnTo>
                    <a:cubicBezTo>
                      <a:pt x="5689494" y="0"/>
                      <a:pt x="5745374" y="55880"/>
                      <a:pt x="5745374" y="124460"/>
                    </a:cubicBezTo>
                    <a:lnTo>
                      <a:pt x="5745374" y="2914403"/>
                    </a:lnTo>
                    <a:cubicBezTo>
                      <a:pt x="5745374" y="2982983"/>
                      <a:pt x="5689494" y="3038863"/>
                      <a:pt x="5620914" y="3038863"/>
                    </a:cubicBezTo>
                    <a:close/>
                  </a:path>
                </a:pathLst>
              </a:custGeom>
              <a:solidFill>
                <a:srgbClr val="FFFFFF"/>
              </a:solidFill>
            </p:spPr>
          </p:sp>
        </p:grpSp>
        <p:sp>
          <p:nvSpPr>
            <p:cNvPr name="AutoShape 5" id="5"/>
            <p:cNvSpPr/>
            <p:nvPr/>
          </p:nvSpPr>
          <p:spPr>
            <a:xfrm rot="0">
              <a:off x="0" y="1266422"/>
              <a:ext cx="22645999" cy="0"/>
            </a:xfrm>
            <a:prstGeom prst="line">
              <a:avLst/>
            </a:prstGeom>
            <a:ln cap="rnd" w="12700">
              <a:solidFill>
                <a:srgbClr val="000000"/>
              </a:solidFill>
              <a:prstDash val="solid"/>
              <a:headEnd type="none" len="sm" w="sm"/>
              <a:tailEnd type="none" len="sm" w="sm"/>
            </a:ln>
          </p:spPr>
        </p:sp>
        <p:grpSp>
          <p:nvGrpSpPr>
            <p:cNvPr name="Group 6" id="6"/>
            <p:cNvGrpSpPr/>
            <p:nvPr/>
          </p:nvGrpSpPr>
          <p:grpSpPr>
            <a:xfrm rot="-10800000">
              <a:off x="1386781" y="502600"/>
              <a:ext cx="289704" cy="289704"/>
              <a:chOff x="0" y="0"/>
              <a:chExt cx="6350000" cy="6350000"/>
            </a:xfrm>
          </p:grpSpPr>
          <p:sp>
            <p:nvSpPr>
              <p:cNvPr name="Freeform 7" id="7"/>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DECED"/>
              </a:solidFill>
            </p:spPr>
          </p:sp>
        </p:grpSp>
        <p:grpSp>
          <p:nvGrpSpPr>
            <p:cNvPr name="Group 8" id="8"/>
            <p:cNvGrpSpPr/>
            <p:nvPr/>
          </p:nvGrpSpPr>
          <p:grpSpPr>
            <a:xfrm rot="-10800000">
              <a:off x="1039940" y="502600"/>
              <a:ext cx="289704" cy="289704"/>
              <a:chOff x="0" y="0"/>
              <a:chExt cx="6350000" cy="6350000"/>
            </a:xfrm>
          </p:grpSpPr>
          <p:sp>
            <p:nvSpPr>
              <p:cNvPr name="Freeform 9" id="9"/>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5B6EEF"/>
              </a:solidFill>
            </p:spPr>
          </p:sp>
        </p:grpSp>
        <p:grpSp>
          <p:nvGrpSpPr>
            <p:cNvPr name="Group 10" id="10"/>
            <p:cNvGrpSpPr/>
            <p:nvPr/>
          </p:nvGrpSpPr>
          <p:grpSpPr>
            <a:xfrm rot="-10800000">
              <a:off x="693100" y="502600"/>
              <a:ext cx="289704" cy="289704"/>
              <a:chOff x="0" y="0"/>
              <a:chExt cx="6350000" cy="6350000"/>
            </a:xfrm>
          </p:grpSpPr>
          <p:sp>
            <p:nvSpPr>
              <p:cNvPr name="Freeform 11" id="11"/>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171717"/>
              </a:solidFill>
            </p:spPr>
          </p:sp>
        </p:grpSp>
      </p:grpSp>
      <p:grpSp>
        <p:nvGrpSpPr>
          <p:cNvPr name="Group 12" id="12"/>
          <p:cNvGrpSpPr/>
          <p:nvPr/>
        </p:nvGrpSpPr>
        <p:grpSpPr>
          <a:xfrm rot="0">
            <a:off x="1825426" y="3696706"/>
            <a:ext cx="3570961" cy="1042058"/>
            <a:chOff x="0" y="0"/>
            <a:chExt cx="2263083" cy="660400"/>
          </a:xfrm>
        </p:grpSpPr>
        <p:sp>
          <p:nvSpPr>
            <p:cNvPr name="Freeform 13" id="13"/>
            <p:cNvSpPr/>
            <p:nvPr/>
          </p:nvSpPr>
          <p:spPr>
            <a:xfrm flipH="false" flipV="false" rot="0">
              <a:off x="0" y="0"/>
              <a:ext cx="2263083" cy="660400"/>
            </a:xfrm>
            <a:custGeom>
              <a:avLst/>
              <a:gdLst/>
              <a:ahLst/>
              <a:cxnLst/>
              <a:rect r="r" b="b" t="t" l="l"/>
              <a:pathLst>
                <a:path h="660400" w="2263083">
                  <a:moveTo>
                    <a:pt x="2138622" y="660400"/>
                  </a:moveTo>
                  <a:lnTo>
                    <a:pt x="124460" y="660400"/>
                  </a:lnTo>
                  <a:cubicBezTo>
                    <a:pt x="55880" y="660400"/>
                    <a:pt x="0" y="604520"/>
                    <a:pt x="0" y="535940"/>
                  </a:cubicBezTo>
                  <a:lnTo>
                    <a:pt x="0" y="124460"/>
                  </a:lnTo>
                  <a:cubicBezTo>
                    <a:pt x="0" y="55880"/>
                    <a:pt x="55880" y="0"/>
                    <a:pt x="124460" y="0"/>
                  </a:cubicBezTo>
                  <a:lnTo>
                    <a:pt x="2138623" y="0"/>
                  </a:lnTo>
                  <a:cubicBezTo>
                    <a:pt x="2207202" y="0"/>
                    <a:pt x="2263083" y="55880"/>
                    <a:pt x="2263083" y="124460"/>
                  </a:cubicBezTo>
                  <a:lnTo>
                    <a:pt x="2263083" y="535940"/>
                  </a:lnTo>
                  <a:cubicBezTo>
                    <a:pt x="2263083" y="604520"/>
                    <a:pt x="2207202" y="660400"/>
                    <a:pt x="2138623" y="660400"/>
                  </a:cubicBezTo>
                  <a:close/>
                </a:path>
              </a:pathLst>
            </a:custGeom>
            <a:solidFill>
              <a:srgbClr val="EDECED"/>
            </a:solidFill>
          </p:spPr>
        </p:sp>
      </p:grpSp>
      <p:sp>
        <p:nvSpPr>
          <p:cNvPr name="TextBox 14" id="14"/>
          <p:cNvSpPr txBox="true"/>
          <p:nvPr/>
        </p:nvSpPr>
        <p:spPr>
          <a:xfrm rot="0">
            <a:off x="2013992" y="3957188"/>
            <a:ext cx="3193830" cy="606819"/>
          </a:xfrm>
          <a:prstGeom prst="rect">
            <a:avLst/>
          </a:prstGeom>
        </p:spPr>
        <p:txBody>
          <a:bodyPr anchor="t" rtlCol="false" tIns="0" lIns="0" bIns="0" rIns="0">
            <a:spAutoFit/>
          </a:bodyPr>
          <a:lstStyle/>
          <a:p>
            <a:pPr algn="ctr" marL="0" indent="0" lvl="0">
              <a:lnSpc>
                <a:spcPts val="4573"/>
              </a:lnSpc>
              <a:spcBef>
                <a:spcPct val="0"/>
              </a:spcBef>
            </a:pPr>
            <a:r>
              <a:rPr lang="en-US" b="true" sz="4573">
                <a:solidFill>
                  <a:srgbClr val="171717"/>
                </a:solidFill>
                <a:latin typeface="Barlow Medium"/>
                <a:ea typeface="Barlow Medium"/>
                <a:cs typeface="Barlow Medium"/>
                <a:sym typeface="Barlow Medium"/>
              </a:rPr>
              <a:t>Interface 2D</a:t>
            </a:r>
          </a:p>
        </p:txBody>
      </p:sp>
      <p:sp>
        <p:nvSpPr>
          <p:cNvPr name="TextBox 15" id="15"/>
          <p:cNvSpPr txBox="true"/>
          <p:nvPr/>
        </p:nvSpPr>
        <p:spPr>
          <a:xfrm rot="0">
            <a:off x="2646999" y="2049390"/>
            <a:ext cx="12994002" cy="1058545"/>
          </a:xfrm>
          <a:prstGeom prst="rect">
            <a:avLst/>
          </a:prstGeom>
        </p:spPr>
        <p:txBody>
          <a:bodyPr anchor="t" rtlCol="false" tIns="0" lIns="0" bIns="0" rIns="0">
            <a:spAutoFit/>
          </a:bodyPr>
          <a:lstStyle/>
          <a:p>
            <a:pPr algn="ctr">
              <a:lnSpc>
                <a:spcPts val="7925"/>
              </a:lnSpc>
            </a:pPr>
            <a:r>
              <a:rPr lang="en-US" sz="7925" b="true">
                <a:solidFill>
                  <a:srgbClr val="171717"/>
                </a:solidFill>
                <a:latin typeface="Barlow Bold"/>
                <a:ea typeface="Barlow Bold"/>
                <a:cs typeface="Barlow Bold"/>
                <a:sym typeface="Barlow Bold"/>
              </a:rPr>
              <a:t>Grandes étapes du projet</a:t>
            </a:r>
          </a:p>
        </p:txBody>
      </p:sp>
      <p:grpSp>
        <p:nvGrpSpPr>
          <p:cNvPr name="Group 16" id="16"/>
          <p:cNvGrpSpPr/>
          <p:nvPr/>
        </p:nvGrpSpPr>
        <p:grpSpPr>
          <a:xfrm rot="0">
            <a:off x="1825426" y="7781676"/>
            <a:ext cx="3570961" cy="1042058"/>
            <a:chOff x="0" y="0"/>
            <a:chExt cx="2263083" cy="660400"/>
          </a:xfrm>
        </p:grpSpPr>
        <p:sp>
          <p:nvSpPr>
            <p:cNvPr name="Freeform 17" id="17"/>
            <p:cNvSpPr/>
            <p:nvPr/>
          </p:nvSpPr>
          <p:spPr>
            <a:xfrm flipH="false" flipV="false" rot="0">
              <a:off x="0" y="0"/>
              <a:ext cx="2263083" cy="660400"/>
            </a:xfrm>
            <a:custGeom>
              <a:avLst/>
              <a:gdLst/>
              <a:ahLst/>
              <a:cxnLst/>
              <a:rect r="r" b="b" t="t" l="l"/>
              <a:pathLst>
                <a:path h="660400" w="2263083">
                  <a:moveTo>
                    <a:pt x="2138622" y="660400"/>
                  </a:moveTo>
                  <a:lnTo>
                    <a:pt x="124460" y="660400"/>
                  </a:lnTo>
                  <a:cubicBezTo>
                    <a:pt x="55880" y="660400"/>
                    <a:pt x="0" y="604520"/>
                    <a:pt x="0" y="535940"/>
                  </a:cubicBezTo>
                  <a:lnTo>
                    <a:pt x="0" y="124460"/>
                  </a:lnTo>
                  <a:cubicBezTo>
                    <a:pt x="0" y="55880"/>
                    <a:pt x="55880" y="0"/>
                    <a:pt x="124460" y="0"/>
                  </a:cubicBezTo>
                  <a:lnTo>
                    <a:pt x="2138623" y="0"/>
                  </a:lnTo>
                  <a:cubicBezTo>
                    <a:pt x="2207202" y="0"/>
                    <a:pt x="2263083" y="55880"/>
                    <a:pt x="2263083" y="124460"/>
                  </a:cubicBezTo>
                  <a:lnTo>
                    <a:pt x="2263083" y="535940"/>
                  </a:lnTo>
                  <a:cubicBezTo>
                    <a:pt x="2263083" y="604520"/>
                    <a:pt x="2207202" y="660400"/>
                    <a:pt x="2138623" y="660400"/>
                  </a:cubicBezTo>
                  <a:close/>
                </a:path>
              </a:pathLst>
            </a:custGeom>
            <a:solidFill>
              <a:srgbClr val="EDECED"/>
            </a:solidFill>
          </p:spPr>
        </p:sp>
      </p:grpSp>
      <p:sp>
        <p:nvSpPr>
          <p:cNvPr name="TextBox 18" id="18"/>
          <p:cNvSpPr txBox="true"/>
          <p:nvPr/>
        </p:nvSpPr>
        <p:spPr>
          <a:xfrm rot="0">
            <a:off x="2013992" y="8042157"/>
            <a:ext cx="3193830" cy="606819"/>
          </a:xfrm>
          <a:prstGeom prst="rect">
            <a:avLst/>
          </a:prstGeom>
        </p:spPr>
        <p:txBody>
          <a:bodyPr anchor="t" rtlCol="false" tIns="0" lIns="0" bIns="0" rIns="0">
            <a:spAutoFit/>
          </a:bodyPr>
          <a:lstStyle/>
          <a:p>
            <a:pPr algn="ctr" marL="0" indent="0" lvl="0">
              <a:lnSpc>
                <a:spcPts val="4573"/>
              </a:lnSpc>
              <a:spcBef>
                <a:spcPct val="0"/>
              </a:spcBef>
            </a:pPr>
            <a:r>
              <a:rPr lang="en-US" b="true" sz="4573">
                <a:solidFill>
                  <a:srgbClr val="171717"/>
                </a:solidFill>
                <a:latin typeface="Barlow Medium"/>
                <a:ea typeface="Barlow Medium"/>
                <a:cs typeface="Barlow Medium"/>
                <a:sym typeface="Barlow Medium"/>
              </a:rPr>
              <a:t>Robot Réel</a:t>
            </a:r>
          </a:p>
        </p:txBody>
      </p:sp>
      <p:grpSp>
        <p:nvGrpSpPr>
          <p:cNvPr name="Group 19" id="19"/>
          <p:cNvGrpSpPr/>
          <p:nvPr/>
        </p:nvGrpSpPr>
        <p:grpSpPr>
          <a:xfrm rot="0">
            <a:off x="1825426" y="5739493"/>
            <a:ext cx="3570961" cy="1042058"/>
            <a:chOff x="0" y="0"/>
            <a:chExt cx="2263083" cy="660400"/>
          </a:xfrm>
        </p:grpSpPr>
        <p:sp>
          <p:nvSpPr>
            <p:cNvPr name="Freeform 20" id="20"/>
            <p:cNvSpPr/>
            <p:nvPr/>
          </p:nvSpPr>
          <p:spPr>
            <a:xfrm flipH="false" flipV="false" rot="0">
              <a:off x="0" y="0"/>
              <a:ext cx="2263083" cy="660400"/>
            </a:xfrm>
            <a:custGeom>
              <a:avLst/>
              <a:gdLst/>
              <a:ahLst/>
              <a:cxnLst/>
              <a:rect r="r" b="b" t="t" l="l"/>
              <a:pathLst>
                <a:path h="660400" w="2263083">
                  <a:moveTo>
                    <a:pt x="2138622" y="660400"/>
                  </a:moveTo>
                  <a:lnTo>
                    <a:pt x="124460" y="660400"/>
                  </a:lnTo>
                  <a:cubicBezTo>
                    <a:pt x="55880" y="660400"/>
                    <a:pt x="0" y="604520"/>
                    <a:pt x="0" y="535940"/>
                  </a:cubicBezTo>
                  <a:lnTo>
                    <a:pt x="0" y="124460"/>
                  </a:lnTo>
                  <a:cubicBezTo>
                    <a:pt x="0" y="55880"/>
                    <a:pt x="55880" y="0"/>
                    <a:pt x="124460" y="0"/>
                  </a:cubicBezTo>
                  <a:lnTo>
                    <a:pt x="2138623" y="0"/>
                  </a:lnTo>
                  <a:cubicBezTo>
                    <a:pt x="2207202" y="0"/>
                    <a:pt x="2263083" y="55880"/>
                    <a:pt x="2263083" y="124460"/>
                  </a:cubicBezTo>
                  <a:lnTo>
                    <a:pt x="2263083" y="535940"/>
                  </a:lnTo>
                  <a:cubicBezTo>
                    <a:pt x="2263083" y="604520"/>
                    <a:pt x="2207202" y="660400"/>
                    <a:pt x="2138623" y="660400"/>
                  </a:cubicBezTo>
                  <a:close/>
                </a:path>
              </a:pathLst>
            </a:custGeom>
            <a:solidFill>
              <a:srgbClr val="EDECED"/>
            </a:solidFill>
          </p:spPr>
        </p:sp>
      </p:grpSp>
      <p:sp>
        <p:nvSpPr>
          <p:cNvPr name="TextBox 21" id="21"/>
          <p:cNvSpPr txBox="true"/>
          <p:nvPr/>
        </p:nvSpPr>
        <p:spPr>
          <a:xfrm rot="0">
            <a:off x="2013992" y="5999974"/>
            <a:ext cx="3193830" cy="606819"/>
          </a:xfrm>
          <a:prstGeom prst="rect">
            <a:avLst/>
          </a:prstGeom>
        </p:spPr>
        <p:txBody>
          <a:bodyPr anchor="t" rtlCol="false" tIns="0" lIns="0" bIns="0" rIns="0">
            <a:spAutoFit/>
          </a:bodyPr>
          <a:lstStyle/>
          <a:p>
            <a:pPr algn="ctr" marL="0" indent="0" lvl="0">
              <a:lnSpc>
                <a:spcPts val="4573"/>
              </a:lnSpc>
              <a:spcBef>
                <a:spcPct val="0"/>
              </a:spcBef>
            </a:pPr>
            <a:r>
              <a:rPr lang="en-US" b="true" sz="4573">
                <a:solidFill>
                  <a:srgbClr val="171717"/>
                </a:solidFill>
                <a:latin typeface="Barlow Medium"/>
                <a:ea typeface="Barlow Medium"/>
                <a:cs typeface="Barlow Medium"/>
                <a:sym typeface="Barlow Medium"/>
              </a:rPr>
              <a:t>Interface 3D</a:t>
            </a:r>
          </a:p>
        </p:txBody>
      </p:sp>
      <p:sp>
        <p:nvSpPr>
          <p:cNvPr name="TextBox 22" id="22"/>
          <p:cNvSpPr txBox="true"/>
          <p:nvPr/>
        </p:nvSpPr>
        <p:spPr>
          <a:xfrm rot="0">
            <a:off x="6106131" y="3665285"/>
            <a:ext cx="10356443" cy="1562100"/>
          </a:xfrm>
          <a:prstGeom prst="rect">
            <a:avLst/>
          </a:prstGeom>
        </p:spPr>
        <p:txBody>
          <a:bodyPr anchor="t" rtlCol="false" tIns="0" lIns="0" bIns="0" rIns="0">
            <a:spAutoFit/>
          </a:bodyPr>
          <a:lstStyle/>
          <a:p>
            <a:pPr algn="ctr">
              <a:lnSpc>
                <a:spcPts val="4199"/>
              </a:lnSpc>
            </a:pPr>
            <a:r>
              <a:rPr lang="en-US" sz="2999">
                <a:solidFill>
                  <a:srgbClr val="171717"/>
                </a:solidFill>
                <a:latin typeface="Barlow"/>
                <a:ea typeface="Barlow"/>
                <a:cs typeface="Barlow"/>
                <a:sym typeface="Barlow"/>
              </a:rPr>
              <a:t>Initialisation des composants du simulateur : environnement, entités robotiques, gestion des collisions, enregistrement des actions (logging), stratégies de base, et rendu 3D.</a:t>
            </a:r>
          </a:p>
        </p:txBody>
      </p:sp>
      <p:sp>
        <p:nvSpPr>
          <p:cNvPr name="AutoShape 23" id="23"/>
          <p:cNvSpPr/>
          <p:nvPr/>
        </p:nvSpPr>
        <p:spPr>
          <a:xfrm>
            <a:off x="5396387" y="4217735"/>
            <a:ext cx="0" cy="2042786"/>
          </a:xfrm>
          <a:prstGeom prst="line">
            <a:avLst/>
          </a:prstGeom>
          <a:ln cap="flat" w="38100">
            <a:solidFill>
              <a:srgbClr val="5B6EEF"/>
            </a:solidFill>
            <a:prstDash val="solid"/>
            <a:headEnd type="none" len="sm" w="sm"/>
            <a:tailEnd type="triangle" len="med" w="lg"/>
          </a:ln>
        </p:spPr>
      </p:sp>
      <p:sp>
        <p:nvSpPr>
          <p:cNvPr name="AutoShape 24" id="24"/>
          <p:cNvSpPr/>
          <p:nvPr/>
        </p:nvSpPr>
        <p:spPr>
          <a:xfrm>
            <a:off x="5396387" y="4217735"/>
            <a:ext cx="0" cy="4084969"/>
          </a:xfrm>
          <a:prstGeom prst="line">
            <a:avLst/>
          </a:prstGeom>
          <a:ln cap="flat" w="38100">
            <a:solidFill>
              <a:srgbClr val="5B6EEF"/>
            </a:solidFill>
            <a:prstDash val="solid"/>
            <a:headEnd type="none" len="sm" w="sm"/>
            <a:tailEnd type="triangle" len="med" w="lg"/>
          </a:ln>
        </p:spPr>
      </p:sp>
      <p:sp>
        <p:nvSpPr>
          <p:cNvPr name="TextBox 25" id="25"/>
          <p:cNvSpPr txBox="true"/>
          <p:nvPr/>
        </p:nvSpPr>
        <p:spPr>
          <a:xfrm rot="0">
            <a:off x="6106131" y="5708071"/>
            <a:ext cx="10356443" cy="1038225"/>
          </a:xfrm>
          <a:prstGeom prst="rect">
            <a:avLst/>
          </a:prstGeom>
        </p:spPr>
        <p:txBody>
          <a:bodyPr anchor="t" rtlCol="false" tIns="0" lIns="0" bIns="0" rIns="0">
            <a:spAutoFit/>
          </a:bodyPr>
          <a:lstStyle/>
          <a:p>
            <a:pPr algn="ctr">
              <a:lnSpc>
                <a:spcPts val="4199"/>
              </a:lnSpc>
            </a:pPr>
            <a:r>
              <a:rPr lang="en-US" sz="2999">
                <a:solidFill>
                  <a:srgbClr val="171717"/>
                </a:solidFill>
                <a:latin typeface="Barlow"/>
                <a:ea typeface="Barlow"/>
                <a:cs typeface="Barlow"/>
                <a:sym typeface="Barlow"/>
              </a:rPr>
              <a:t>Ajout des éléments de l’interface 2D dans l’interface 3D, création de la balise, ajout de la stratégie suivre balise</a:t>
            </a:r>
          </a:p>
        </p:txBody>
      </p:sp>
      <p:sp>
        <p:nvSpPr>
          <p:cNvPr name="TextBox 26" id="26"/>
          <p:cNvSpPr txBox="true"/>
          <p:nvPr/>
        </p:nvSpPr>
        <p:spPr>
          <a:xfrm rot="0">
            <a:off x="6106131" y="7715001"/>
            <a:ext cx="10356443" cy="1038225"/>
          </a:xfrm>
          <a:prstGeom prst="rect">
            <a:avLst/>
          </a:prstGeom>
        </p:spPr>
        <p:txBody>
          <a:bodyPr anchor="t" rtlCol="false" tIns="0" lIns="0" bIns="0" rIns="0">
            <a:spAutoFit/>
          </a:bodyPr>
          <a:lstStyle/>
          <a:p>
            <a:pPr algn="ctr">
              <a:lnSpc>
                <a:spcPts val="4199"/>
              </a:lnSpc>
            </a:pPr>
            <a:r>
              <a:rPr lang="en-US" sz="2999">
                <a:solidFill>
                  <a:srgbClr val="171717"/>
                </a:solidFill>
                <a:latin typeface="Barlow"/>
                <a:ea typeface="Barlow"/>
                <a:cs typeface="Barlow"/>
                <a:sym typeface="Barlow"/>
              </a:rPr>
              <a:t>Création d’un adaptateur pour utiliser toutes nos stratégies avec le robot réel, gestion des problèmes de l’API</a:t>
            </a:r>
          </a:p>
        </p:txBody>
      </p:sp>
      <p:sp>
        <p:nvSpPr>
          <p:cNvPr name="Freeform 27" id="27"/>
          <p:cNvSpPr/>
          <p:nvPr/>
        </p:nvSpPr>
        <p:spPr>
          <a:xfrm flipH="false" flipV="false" rot="0">
            <a:off x="2077" y="0"/>
            <a:ext cx="776820" cy="776820"/>
          </a:xfrm>
          <a:custGeom>
            <a:avLst/>
            <a:gdLst/>
            <a:ahLst/>
            <a:cxnLst/>
            <a:rect r="r" b="b" t="t" l="l"/>
            <a:pathLst>
              <a:path h="776820" w="776820">
                <a:moveTo>
                  <a:pt x="0" y="0"/>
                </a:moveTo>
                <a:lnTo>
                  <a:pt x="776820" y="0"/>
                </a:lnTo>
                <a:lnTo>
                  <a:pt x="776820" y="776820"/>
                </a:lnTo>
                <a:lnTo>
                  <a:pt x="0" y="776820"/>
                </a:lnTo>
                <a:lnTo>
                  <a:pt x="0" y="0"/>
                </a:lnTo>
                <a:close/>
              </a:path>
            </a:pathLst>
          </a:custGeom>
          <a:blipFill>
            <a:blip r:embed="rId2"/>
            <a:stretch>
              <a:fillRect l="0" t="0" r="0" b="0"/>
            </a:stretch>
          </a:blipFill>
        </p:spPr>
      </p:sp>
    </p:spTree>
  </p:cSld>
  <p:clrMapOvr>
    <a:masterClrMapping/>
  </p:clrMapOvr>
  <p:transition spd="fast">
    <p:push dir="l"/>
  </p:transition>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5B6EEF"/>
        </a:solidFill>
      </p:bgPr>
    </p:bg>
    <p:spTree>
      <p:nvGrpSpPr>
        <p:cNvPr id="1" name=""/>
        <p:cNvGrpSpPr/>
        <p:nvPr/>
      </p:nvGrpSpPr>
      <p:grpSpPr>
        <a:xfrm>
          <a:off x="0" y="0"/>
          <a:ext cx="0" cy="0"/>
          <a:chOff x="0" y="0"/>
          <a:chExt cx="0" cy="0"/>
        </a:xfrm>
      </p:grpSpPr>
      <p:grpSp>
        <p:nvGrpSpPr>
          <p:cNvPr name="Group 2" id="2"/>
          <p:cNvGrpSpPr/>
          <p:nvPr/>
        </p:nvGrpSpPr>
        <p:grpSpPr>
          <a:xfrm rot="0">
            <a:off x="651750" y="651750"/>
            <a:ext cx="16984499" cy="8983499"/>
            <a:chOff x="0" y="0"/>
            <a:chExt cx="22645999" cy="11977999"/>
          </a:xfrm>
        </p:grpSpPr>
        <p:grpSp>
          <p:nvGrpSpPr>
            <p:cNvPr name="Group 3" id="3"/>
            <p:cNvGrpSpPr/>
            <p:nvPr/>
          </p:nvGrpSpPr>
          <p:grpSpPr>
            <a:xfrm rot="0">
              <a:off x="0" y="0"/>
              <a:ext cx="22645999" cy="11977999"/>
              <a:chOff x="0" y="0"/>
              <a:chExt cx="5745374" cy="3038863"/>
            </a:xfrm>
          </p:grpSpPr>
          <p:sp>
            <p:nvSpPr>
              <p:cNvPr name="Freeform 4" id="4"/>
              <p:cNvSpPr/>
              <p:nvPr/>
            </p:nvSpPr>
            <p:spPr>
              <a:xfrm flipH="false" flipV="false" rot="0">
                <a:off x="0" y="0"/>
                <a:ext cx="5745374" cy="3038863"/>
              </a:xfrm>
              <a:custGeom>
                <a:avLst/>
                <a:gdLst/>
                <a:ahLst/>
                <a:cxnLst/>
                <a:rect r="r" b="b" t="t" l="l"/>
                <a:pathLst>
                  <a:path h="3038863" w="5745374">
                    <a:moveTo>
                      <a:pt x="5620914" y="3038863"/>
                    </a:moveTo>
                    <a:lnTo>
                      <a:pt x="124460" y="3038863"/>
                    </a:lnTo>
                    <a:cubicBezTo>
                      <a:pt x="55880" y="3038863"/>
                      <a:pt x="0" y="2982983"/>
                      <a:pt x="0" y="2914403"/>
                    </a:cubicBezTo>
                    <a:lnTo>
                      <a:pt x="0" y="124460"/>
                    </a:lnTo>
                    <a:cubicBezTo>
                      <a:pt x="0" y="55880"/>
                      <a:pt x="55880" y="0"/>
                      <a:pt x="124460" y="0"/>
                    </a:cubicBezTo>
                    <a:lnTo>
                      <a:pt x="5620914" y="0"/>
                    </a:lnTo>
                    <a:cubicBezTo>
                      <a:pt x="5689494" y="0"/>
                      <a:pt x="5745374" y="55880"/>
                      <a:pt x="5745374" y="124460"/>
                    </a:cubicBezTo>
                    <a:lnTo>
                      <a:pt x="5745374" y="2914403"/>
                    </a:lnTo>
                    <a:cubicBezTo>
                      <a:pt x="5745374" y="2982983"/>
                      <a:pt x="5689494" y="3038863"/>
                      <a:pt x="5620914" y="3038863"/>
                    </a:cubicBezTo>
                    <a:close/>
                  </a:path>
                </a:pathLst>
              </a:custGeom>
              <a:solidFill>
                <a:srgbClr val="FFFFFF"/>
              </a:solidFill>
            </p:spPr>
          </p:sp>
        </p:grpSp>
        <p:sp>
          <p:nvSpPr>
            <p:cNvPr name="AutoShape 5" id="5"/>
            <p:cNvSpPr/>
            <p:nvPr/>
          </p:nvSpPr>
          <p:spPr>
            <a:xfrm rot="0">
              <a:off x="0" y="1266422"/>
              <a:ext cx="22645999" cy="0"/>
            </a:xfrm>
            <a:prstGeom prst="line">
              <a:avLst/>
            </a:prstGeom>
            <a:ln cap="rnd" w="12700">
              <a:solidFill>
                <a:srgbClr val="000000"/>
              </a:solidFill>
              <a:prstDash val="solid"/>
              <a:headEnd type="none" len="sm" w="sm"/>
              <a:tailEnd type="none" len="sm" w="sm"/>
            </a:ln>
          </p:spPr>
        </p:sp>
        <p:grpSp>
          <p:nvGrpSpPr>
            <p:cNvPr name="Group 6" id="6"/>
            <p:cNvGrpSpPr/>
            <p:nvPr/>
          </p:nvGrpSpPr>
          <p:grpSpPr>
            <a:xfrm rot="-10800000">
              <a:off x="1386781" y="502600"/>
              <a:ext cx="289704" cy="289704"/>
              <a:chOff x="0" y="0"/>
              <a:chExt cx="6350000" cy="6350000"/>
            </a:xfrm>
          </p:grpSpPr>
          <p:sp>
            <p:nvSpPr>
              <p:cNvPr name="Freeform 7" id="7"/>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DECED"/>
              </a:solidFill>
            </p:spPr>
          </p:sp>
        </p:grpSp>
        <p:grpSp>
          <p:nvGrpSpPr>
            <p:cNvPr name="Group 8" id="8"/>
            <p:cNvGrpSpPr/>
            <p:nvPr/>
          </p:nvGrpSpPr>
          <p:grpSpPr>
            <a:xfrm rot="-10800000">
              <a:off x="1039940" y="502600"/>
              <a:ext cx="289704" cy="289704"/>
              <a:chOff x="0" y="0"/>
              <a:chExt cx="6350000" cy="6350000"/>
            </a:xfrm>
          </p:grpSpPr>
          <p:sp>
            <p:nvSpPr>
              <p:cNvPr name="Freeform 9" id="9"/>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5B6EEF"/>
              </a:solidFill>
            </p:spPr>
          </p:sp>
        </p:grpSp>
        <p:grpSp>
          <p:nvGrpSpPr>
            <p:cNvPr name="Group 10" id="10"/>
            <p:cNvGrpSpPr/>
            <p:nvPr/>
          </p:nvGrpSpPr>
          <p:grpSpPr>
            <a:xfrm rot="-10800000">
              <a:off x="693100" y="502600"/>
              <a:ext cx="289704" cy="289704"/>
              <a:chOff x="0" y="0"/>
              <a:chExt cx="6350000" cy="6350000"/>
            </a:xfrm>
          </p:grpSpPr>
          <p:sp>
            <p:nvSpPr>
              <p:cNvPr name="Freeform 11" id="11"/>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171717"/>
              </a:solidFill>
            </p:spPr>
          </p:sp>
        </p:grpSp>
      </p:grpSp>
      <p:grpSp>
        <p:nvGrpSpPr>
          <p:cNvPr name="Group 12" id="12"/>
          <p:cNvGrpSpPr/>
          <p:nvPr/>
        </p:nvGrpSpPr>
        <p:grpSpPr>
          <a:xfrm rot="0">
            <a:off x="1825426" y="3696706"/>
            <a:ext cx="3570961" cy="1042058"/>
            <a:chOff x="0" y="0"/>
            <a:chExt cx="2263083" cy="660400"/>
          </a:xfrm>
        </p:grpSpPr>
        <p:sp>
          <p:nvSpPr>
            <p:cNvPr name="Freeform 13" id="13"/>
            <p:cNvSpPr/>
            <p:nvPr/>
          </p:nvSpPr>
          <p:spPr>
            <a:xfrm flipH="false" flipV="false" rot="0">
              <a:off x="0" y="0"/>
              <a:ext cx="2263083" cy="660400"/>
            </a:xfrm>
            <a:custGeom>
              <a:avLst/>
              <a:gdLst/>
              <a:ahLst/>
              <a:cxnLst/>
              <a:rect r="r" b="b" t="t" l="l"/>
              <a:pathLst>
                <a:path h="660400" w="2263083">
                  <a:moveTo>
                    <a:pt x="2138622" y="660400"/>
                  </a:moveTo>
                  <a:lnTo>
                    <a:pt x="124460" y="660400"/>
                  </a:lnTo>
                  <a:cubicBezTo>
                    <a:pt x="55880" y="660400"/>
                    <a:pt x="0" y="604520"/>
                    <a:pt x="0" y="535940"/>
                  </a:cubicBezTo>
                  <a:lnTo>
                    <a:pt x="0" y="124460"/>
                  </a:lnTo>
                  <a:cubicBezTo>
                    <a:pt x="0" y="55880"/>
                    <a:pt x="55880" y="0"/>
                    <a:pt x="124460" y="0"/>
                  </a:cubicBezTo>
                  <a:lnTo>
                    <a:pt x="2138623" y="0"/>
                  </a:lnTo>
                  <a:cubicBezTo>
                    <a:pt x="2207202" y="0"/>
                    <a:pt x="2263083" y="55880"/>
                    <a:pt x="2263083" y="124460"/>
                  </a:cubicBezTo>
                  <a:lnTo>
                    <a:pt x="2263083" y="535940"/>
                  </a:lnTo>
                  <a:cubicBezTo>
                    <a:pt x="2263083" y="604520"/>
                    <a:pt x="2207202" y="660400"/>
                    <a:pt x="2138623" y="660400"/>
                  </a:cubicBezTo>
                  <a:close/>
                </a:path>
              </a:pathLst>
            </a:custGeom>
            <a:solidFill>
              <a:srgbClr val="5B6EEF">
                <a:alpha val="47843"/>
              </a:srgbClr>
            </a:solidFill>
          </p:spPr>
        </p:sp>
      </p:grpSp>
      <p:sp>
        <p:nvSpPr>
          <p:cNvPr name="TextBox 14" id="14"/>
          <p:cNvSpPr txBox="true"/>
          <p:nvPr/>
        </p:nvSpPr>
        <p:spPr>
          <a:xfrm rot="0">
            <a:off x="2013992" y="3957188"/>
            <a:ext cx="3193830" cy="606819"/>
          </a:xfrm>
          <a:prstGeom prst="rect">
            <a:avLst/>
          </a:prstGeom>
        </p:spPr>
        <p:txBody>
          <a:bodyPr anchor="t" rtlCol="false" tIns="0" lIns="0" bIns="0" rIns="0">
            <a:spAutoFit/>
          </a:bodyPr>
          <a:lstStyle/>
          <a:p>
            <a:pPr algn="ctr" marL="0" indent="0" lvl="0">
              <a:lnSpc>
                <a:spcPts val="4573"/>
              </a:lnSpc>
              <a:spcBef>
                <a:spcPct val="0"/>
              </a:spcBef>
            </a:pPr>
            <a:r>
              <a:rPr lang="en-US" b="true" sz="4573">
                <a:solidFill>
                  <a:srgbClr val="171717"/>
                </a:solidFill>
                <a:latin typeface="Barlow Medium"/>
                <a:ea typeface="Barlow Medium"/>
                <a:cs typeface="Barlow Medium"/>
                <a:sym typeface="Barlow Medium"/>
              </a:rPr>
              <a:t>Interface 2D</a:t>
            </a:r>
          </a:p>
        </p:txBody>
      </p:sp>
      <p:sp>
        <p:nvSpPr>
          <p:cNvPr name="TextBox 15" id="15"/>
          <p:cNvSpPr txBox="true"/>
          <p:nvPr/>
        </p:nvSpPr>
        <p:spPr>
          <a:xfrm rot="0">
            <a:off x="2646999" y="2049390"/>
            <a:ext cx="12994002" cy="1058545"/>
          </a:xfrm>
          <a:prstGeom prst="rect">
            <a:avLst/>
          </a:prstGeom>
        </p:spPr>
        <p:txBody>
          <a:bodyPr anchor="t" rtlCol="false" tIns="0" lIns="0" bIns="0" rIns="0">
            <a:spAutoFit/>
          </a:bodyPr>
          <a:lstStyle/>
          <a:p>
            <a:pPr algn="ctr">
              <a:lnSpc>
                <a:spcPts val="7925"/>
              </a:lnSpc>
            </a:pPr>
            <a:r>
              <a:rPr lang="en-US" sz="7925" b="true">
                <a:solidFill>
                  <a:srgbClr val="171717"/>
                </a:solidFill>
                <a:latin typeface="Barlow Bold"/>
                <a:ea typeface="Barlow Bold"/>
                <a:cs typeface="Barlow Bold"/>
                <a:sym typeface="Barlow Bold"/>
              </a:rPr>
              <a:t>Grandes étapes du projet</a:t>
            </a:r>
          </a:p>
        </p:txBody>
      </p:sp>
      <p:grpSp>
        <p:nvGrpSpPr>
          <p:cNvPr name="Group 16" id="16"/>
          <p:cNvGrpSpPr/>
          <p:nvPr/>
        </p:nvGrpSpPr>
        <p:grpSpPr>
          <a:xfrm rot="0">
            <a:off x="1825426" y="7781676"/>
            <a:ext cx="3570961" cy="1042058"/>
            <a:chOff x="0" y="0"/>
            <a:chExt cx="2263083" cy="660400"/>
          </a:xfrm>
        </p:grpSpPr>
        <p:sp>
          <p:nvSpPr>
            <p:cNvPr name="Freeform 17" id="17"/>
            <p:cNvSpPr/>
            <p:nvPr/>
          </p:nvSpPr>
          <p:spPr>
            <a:xfrm flipH="false" flipV="false" rot="0">
              <a:off x="0" y="0"/>
              <a:ext cx="2263083" cy="660400"/>
            </a:xfrm>
            <a:custGeom>
              <a:avLst/>
              <a:gdLst/>
              <a:ahLst/>
              <a:cxnLst/>
              <a:rect r="r" b="b" t="t" l="l"/>
              <a:pathLst>
                <a:path h="660400" w="2263083">
                  <a:moveTo>
                    <a:pt x="2138622" y="660400"/>
                  </a:moveTo>
                  <a:lnTo>
                    <a:pt x="124460" y="660400"/>
                  </a:lnTo>
                  <a:cubicBezTo>
                    <a:pt x="55880" y="660400"/>
                    <a:pt x="0" y="604520"/>
                    <a:pt x="0" y="535940"/>
                  </a:cubicBezTo>
                  <a:lnTo>
                    <a:pt x="0" y="124460"/>
                  </a:lnTo>
                  <a:cubicBezTo>
                    <a:pt x="0" y="55880"/>
                    <a:pt x="55880" y="0"/>
                    <a:pt x="124460" y="0"/>
                  </a:cubicBezTo>
                  <a:lnTo>
                    <a:pt x="2138623" y="0"/>
                  </a:lnTo>
                  <a:cubicBezTo>
                    <a:pt x="2207202" y="0"/>
                    <a:pt x="2263083" y="55880"/>
                    <a:pt x="2263083" y="124460"/>
                  </a:cubicBezTo>
                  <a:lnTo>
                    <a:pt x="2263083" y="535940"/>
                  </a:lnTo>
                  <a:cubicBezTo>
                    <a:pt x="2263083" y="604520"/>
                    <a:pt x="2207202" y="660400"/>
                    <a:pt x="2138623" y="660400"/>
                  </a:cubicBezTo>
                  <a:close/>
                </a:path>
              </a:pathLst>
            </a:custGeom>
            <a:solidFill>
              <a:srgbClr val="EDECED"/>
            </a:solidFill>
          </p:spPr>
        </p:sp>
      </p:grpSp>
      <p:sp>
        <p:nvSpPr>
          <p:cNvPr name="TextBox 18" id="18"/>
          <p:cNvSpPr txBox="true"/>
          <p:nvPr/>
        </p:nvSpPr>
        <p:spPr>
          <a:xfrm rot="0">
            <a:off x="2013992" y="8042157"/>
            <a:ext cx="3193830" cy="606819"/>
          </a:xfrm>
          <a:prstGeom prst="rect">
            <a:avLst/>
          </a:prstGeom>
        </p:spPr>
        <p:txBody>
          <a:bodyPr anchor="t" rtlCol="false" tIns="0" lIns="0" bIns="0" rIns="0">
            <a:spAutoFit/>
          </a:bodyPr>
          <a:lstStyle/>
          <a:p>
            <a:pPr algn="ctr" marL="0" indent="0" lvl="0">
              <a:lnSpc>
                <a:spcPts val="4573"/>
              </a:lnSpc>
              <a:spcBef>
                <a:spcPct val="0"/>
              </a:spcBef>
            </a:pPr>
            <a:r>
              <a:rPr lang="en-US" b="true" sz="4573">
                <a:solidFill>
                  <a:srgbClr val="171717"/>
                </a:solidFill>
                <a:latin typeface="Barlow Medium"/>
                <a:ea typeface="Barlow Medium"/>
                <a:cs typeface="Barlow Medium"/>
                <a:sym typeface="Barlow Medium"/>
              </a:rPr>
              <a:t>Robot Réel</a:t>
            </a:r>
          </a:p>
        </p:txBody>
      </p:sp>
      <p:grpSp>
        <p:nvGrpSpPr>
          <p:cNvPr name="Group 19" id="19"/>
          <p:cNvGrpSpPr/>
          <p:nvPr/>
        </p:nvGrpSpPr>
        <p:grpSpPr>
          <a:xfrm rot="0">
            <a:off x="1825426" y="5739493"/>
            <a:ext cx="3570961" cy="1042058"/>
            <a:chOff x="0" y="0"/>
            <a:chExt cx="2263083" cy="660400"/>
          </a:xfrm>
        </p:grpSpPr>
        <p:sp>
          <p:nvSpPr>
            <p:cNvPr name="Freeform 20" id="20"/>
            <p:cNvSpPr/>
            <p:nvPr/>
          </p:nvSpPr>
          <p:spPr>
            <a:xfrm flipH="false" flipV="false" rot="0">
              <a:off x="0" y="0"/>
              <a:ext cx="2263083" cy="660400"/>
            </a:xfrm>
            <a:custGeom>
              <a:avLst/>
              <a:gdLst/>
              <a:ahLst/>
              <a:cxnLst/>
              <a:rect r="r" b="b" t="t" l="l"/>
              <a:pathLst>
                <a:path h="660400" w="2263083">
                  <a:moveTo>
                    <a:pt x="2138622" y="660400"/>
                  </a:moveTo>
                  <a:lnTo>
                    <a:pt x="124460" y="660400"/>
                  </a:lnTo>
                  <a:cubicBezTo>
                    <a:pt x="55880" y="660400"/>
                    <a:pt x="0" y="604520"/>
                    <a:pt x="0" y="535940"/>
                  </a:cubicBezTo>
                  <a:lnTo>
                    <a:pt x="0" y="124460"/>
                  </a:lnTo>
                  <a:cubicBezTo>
                    <a:pt x="0" y="55880"/>
                    <a:pt x="55880" y="0"/>
                    <a:pt x="124460" y="0"/>
                  </a:cubicBezTo>
                  <a:lnTo>
                    <a:pt x="2138623" y="0"/>
                  </a:lnTo>
                  <a:cubicBezTo>
                    <a:pt x="2207202" y="0"/>
                    <a:pt x="2263083" y="55880"/>
                    <a:pt x="2263083" y="124460"/>
                  </a:cubicBezTo>
                  <a:lnTo>
                    <a:pt x="2263083" y="535940"/>
                  </a:lnTo>
                  <a:cubicBezTo>
                    <a:pt x="2263083" y="604520"/>
                    <a:pt x="2207202" y="660400"/>
                    <a:pt x="2138623" y="660400"/>
                  </a:cubicBezTo>
                  <a:close/>
                </a:path>
              </a:pathLst>
            </a:custGeom>
            <a:solidFill>
              <a:srgbClr val="EDECED"/>
            </a:solidFill>
          </p:spPr>
        </p:sp>
      </p:grpSp>
      <p:sp>
        <p:nvSpPr>
          <p:cNvPr name="TextBox 21" id="21"/>
          <p:cNvSpPr txBox="true"/>
          <p:nvPr/>
        </p:nvSpPr>
        <p:spPr>
          <a:xfrm rot="0">
            <a:off x="2013992" y="5999974"/>
            <a:ext cx="3193830" cy="606819"/>
          </a:xfrm>
          <a:prstGeom prst="rect">
            <a:avLst/>
          </a:prstGeom>
        </p:spPr>
        <p:txBody>
          <a:bodyPr anchor="t" rtlCol="false" tIns="0" lIns="0" bIns="0" rIns="0">
            <a:spAutoFit/>
          </a:bodyPr>
          <a:lstStyle/>
          <a:p>
            <a:pPr algn="ctr" marL="0" indent="0" lvl="0">
              <a:lnSpc>
                <a:spcPts val="4573"/>
              </a:lnSpc>
              <a:spcBef>
                <a:spcPct val="0"/>
              </a:spcBef>
            </a:pPr>
            <a:r>
              <a:rPr lang="en-US" b="true" sz="4573">
                <a:solidFill>
                  <a:srgbClr val="171717"/>
                </a:solidFill>
                <a:latin typeface="Barlow Medium"/>
                <a:ea typeface="Barlow Medium"/>
                <a:cs typeface="Barlow Medium"/>
                <a:sym typeface="Barlow Medium"/>
              </a:rPr>
              <a:t>Interface 3D</a:t>
            </a:r>
          </a:p>
        </p:txBody>
      </p:sp>
      <p:sp>
        <p:nvSpPr>
          <p:cNvPr name="TextBox 22" id="22"/>
          <p:cNvSpPr txBox="true"/>
          <p:nvPr/>
        </p:nvSpPr>
        <p:spPr>
          <a:xfrm rot="0">
            <a:off x="6106131" y="3665285"/>
            <a:ext cx="10356443" cy="1562100"/>
          </a:xfrm>
          <a:prstGeom prst="rect">
            <a:avLst/>
          </a:prstGeom>
        </p:spPr>
        <p:txBody>
          <a:bodyPr anchor="t" rtlCol="false" tIns="0" lIns="0" bIns="0" rIns="0">
            <a:spAutoFit/>
          </a:bodyPr>
          <a:lstStyle/>
          <a:p>
            <a:pPr algn="ctr">
              <a:lnSpc>
                <a:spcPts val="4199"/>
              </a:lnSpc>
            </a:pPr>
            <a:r>
              <a:rPr lang="en-US" sz="2999">
                <a:solidFill>
                  <a:srgbClr val="171717"/>
                </a:solidFill>
                <a:latin typeface="Barlow"/>
                <a:ea typeface="Barlow"/>
                <a:cs typeface="Barlow"/>
                <a:sym typeface="Barlow"/>
              </a:rPr>
              <a:t>Initialisation des composants du simulateur : environnement, entités robotiques, gestion des collisions, enregistrement des actions (logging), stratégies de base, et rendu 3D.</a:t>
            </a:r>
          </a:p>
        </p:txBody>
      </p:sp>
      <p:sp>
        <p:nvSpPr>
          <p:cNvPr name="AutoShape 23" id="23"/>
          <p:cNvSpPr/>
          <p:nvPr/>
        </p:nvSpPr>
        <p:spPr>
          <a:xfrm>
            <a:off x="5396387" y="4217735"/>
            <a:ext cx="0" cy="2042786"/>
          </a:xfrm>
          <a:prstGeom prst="line">
            <a:avLst/>
          </a:prstGeom>
          <a:ln cap="flat" w="38100">
            <a:solidFill>
              <a:srgbClr val="5B6EEF"/>
            </a:solidFill>
            <a:prstDash val="solid"/>
            <a:headEnd type="none" len="sm" w="sm"/>
            <a:tailEnd type="triangle" len="med" w="lg"/>
          </a:ln>
        </p:spPr>
      </p:sp>
      <p:sp>
        <p:nvSpPr>
          <p:cNvPr name="AutoShape 24" id="24"/>
          <p:cNvSpPr/>
          <p:nvPr/>
        </p:nvSpPr>
        <p:spPr>
          <a:xfrm>
            <a:off x="5396387" y="4217735"/>
            <a:ext cx="0" cy="4084969"/>
          </a:xfrm>
          <a:prstGeom prst="line">
            <a:avLst/>
          </a:prstGeom>
          <a:ln cap="flat" w="38100">
            <a:solidFill>
              <a:srgbClr val="5B6EEF"/>
            </a:solidFill>
            <a:prstDash val="solid"/>
            <a:headEnd type="none" len="sm" w="sm"/>
            <a:tailEnd type="triangle" len="med" w="lg"/>
          </a:ln>
        </p:spPr>
      </p:sp>
      <p:sp>
        <p:nvSpPr>
          <p:cNvPr name="TextBox 25" id="25"/>
          <p:cNvSpPr txBox="true"/>
          <p:nvPr/>
        </p:nvSpPr>
        <p:spPr>
          <a:xfrm rot="0">
            <a:off x="6106131" y="5708071"/>
            <a:ext cx="10356443" cy="1038225"/>
          </a:xfrm>
          <a:prstGeom prst="rect">
            <a:avLst/>
          </a:prstGeom>
        </p:spPr>
        <p:txBody>
          <a:bodyPr anchor="t" rtlCol="false" tIns="0" lIns="0" bIns="0" rIns="0">
            <a:spAutoFit/>
          </a:bodyPr>
          <a:lstStyle/>
          <a:p>
            <a:pPr algn="ctr">
              <a:lnSpc>
                <a:spcPts val="4199"/>
              </a:lnSpc>
            </a:pPr>
            <a:r>
              <a:rPr lang="en-US" sz="2999">
                <a:solidFill>
                  <a:srgbClr val="171717"/>
                </a:solidFill>
                <a:latin typeface="Barlow"/>
                <a:ea typeface="Barlow"/>
                <a:cs typeface="Barlow"/>
                <a:sym typeface="Barlow"/>
              </a:rPr>
              <a:t>Ajout des éléments de l’interface 2D dans l’interface 3D, création de la balise, ajout de la stratégie suivre balise</a:t>
            </a:r>
          </a:p>
        </p:txBody>
      </p:sp>
      <p:sp>
        <p:nvSpPr>
          <p:cNvPr name="TextBox 26" id="26"/>
          <p:cNvSpPr txBox="true"/>
          <p:nvPr/>
        </p:nvSpPr>
        <p:spPr>
          <a:xfrm rot="0">
            <a:off x="6106131" y="7750254"/>
            <a:ext cx="10356443" cy="1038225"/>
          </a:xfrm>
          <a:prstGeom prst="rect">
            <a:avLst/>
          </a:prstGeom>
        </p:spPr>
        <p:txBody>
          <a:bodyPr anchor="t" rtlCol="false" tIns="0" lIns="0" bIns="0" rIns="0">
            <a:spAutoFit/>
          </a:bodyPr>
          <a:lstStyle/>
          <a:p>
            <a:pPr algn="ctr">
              <a:lnSpc>
                <a:spcPts val="4199"/>
              </a:lnSpc>
            </a:pPr>
            <a:r>
              <a:rPr lang="en-US" sz="2999">
                <a:solidFill>
                  <a:srgbClr val="171717"/>
                </a:solidFill>
                <a:latin typeface="Barlow"/>
                <a:ea typeface="Barlow"/>
                <a:cs typeface="Barlow"/>
                <a:sym typeface="Barlow"/>
              </a:rPr>
              <a:t>Création d’un adaptateur pour utiliser toutes nos stratégies avec le robot réel, gestion des problèmes de l’API</a:t>
            </a:r>
          </a:p>
        </p:txBody>
      </p:sp>
      <p:sp>
        <p:nvSpPr>
          <p:cNvPr name="Freeform 27" id="27"/>
          <p:cNvSpPr/>
          <p:nvPr/>
        </p:nvSpPr>
        <p:spPr>
          <a:xfrm flipH="false" flipV="false" rot="0">
            <a:off x="2077" y="0"/>
            <a:ext cx="776820" cy="776820"/>
          </a:xfrm>
          <a:custGeom>
            <a:avLst/>
            <a:gdLst/>
            <a:ahLst/>
            <a:cxnLst/>
            <a:rect r="r" b="b" t="t" l="l"/>
            <a:pathLst>
              <a:path h="776820" w="776820">
                <a:moveTo>
                  <a:pt x="0" y="0"/>
                </a:moveTo>
                <a:lnTo>
                  <a:pt x="776820" y="0"/>
                </a:lnTo>
                <a:lnTo>
                  <a:pt x="776820" y="776820"/>
                </a:lnTo>
                <a:lnTo>
                  <a:pt x="0" y="776820"/>
                </a:lnTo>
                <a:lnTo>
                  <a:pt x="0" y="0"/>
                </a:lnTo>
                <a:close/>
              </a:path>
            </a:pathLst>
          </a:custGeom>
          <a:blipFill>
            <a:blip r:embed="rId2"/>
            <a:stretch>
              <a:fillRect l="0" t="0" r="0" b="0"/>
            </a:stretch>
          </a:blipFill>
        </p:spPr>
      </p:sp>
    </p:spTree>
  </p:cSld>
  <p:clrMapOvr>
    <a:masterClrMapping/>
  </p:clrMapOvr>
  <p:transition spd="fast">
    <p:fade/>
  </p:transition>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CED1D1"/>
        </a:solidFill>
      </p:bgPr>
    </p:bg>
    <p:spTree>
      <p:nvGrpSpPr>
        <p:cNvPr id="1" name=""/>
        <p:cNvGrpSpPr/>
        <p:nvPr/>
      </p:nvGrpSpPr>
      <p:grpSpPr>
        <a:xfrm>
          <a:off x="0" y="0"/>
          <a:ext cx="0" cy="0"/>
          <a:chOff x="0" y="0"/>
          <a:chExt cx="0" cy="0"/>
        </a:xfrm>
      </p:grpSpPr>
      <p:grpSp>
        <p:nvGrpSpPr>
          <p:cNvPr name="Group 2" id="2"/>
          <p:cNvGrpSpPr/>
          <p:nvPr/>
        </p:nvGrpSpPr>
        <p:grpSpPr>
          <a:xfrm rot="0">
            <a:off x="778897" y="883880"/>
            <a:ext cx="16984499" cy="8983499"/>
            <a:chOff x="0" y="0"/>
            <a:chExt cx="22645999" cy="11977999"/>
          </a:xfrm>
        </p:grpSpPr>
        <p:grpSp>
          <p:nvGrpSpPr>
            <p:cNvPr name="Group 3" id="3"/>
            <p:cNvGrpSpPr/>
            <p:nvPr/>
          </p:nvGrpSpPr>
          <p:grpSpPr>
            <a:xfrm rot="0">
              <a:off x="0" y="0"/>
              <a:ext cx="22645999" cy="11977999"/>
              <a:chOff x="0" y="0"/>
              <a:chExt cx="5745374" cy="3038863"/>
            </a:xfrm>
          </p:grpSpPr>
          <p:sp>
            <p:nvSpPr>
              <p:cNvPr name="Freeform 4" id="4"/>
              <p:cNvSpPr/>
              <p:nvPr/>
            </p:nvSpPr>
            <p:spPr>
              <a:xfrm flipH="false" flipV="false" rot="0">
                <a:off x="0" y="0"/>
                <a:ext cx="5745374" cy="3038863"/>
              </a:xfrm>
              <a:custGeom>
                <a:avLst/>
                <a:gdLst/>
                <a:ahLst/>
                <a:cxnLst/>
                <a:rect r="r" b="b" t="t" l="l"/>
                <a:pathLst>
                  <a:path h="3038863" w="5745374">
                    <a:moveTo>
                      <a:pt x="5620914" y="3038863"/>
                    </a:moveTo>
                    <a:lnTo>
                      <a:pt x="124460" y="3038863"/>
                    </a:lnTo>
                    <a:cubicBezTo>
                      <a:pt x="55880" y="3038863"/>
                      <a:pt x="0" y="2982983"/>
                      <a:pt x="0" y="2914403"/>
                    </a:cubicBezTo>
                    <a:lnTo>
                      <a:pt x="0" y="124460"/>
                    </a:lnTo>
                    <a:cubicBezTo>
                      <a:pt x="0" y="55880"/>
                      <a:pt x="55880" y="0"/>
                      <a:pt x="124460" y="0"/>
                    </a:cubicBezTo>
                    <a:lnTo>
                      <a:pt x="5620914" y="0"/>
                    </a:lnTo>
                    <a:cubicBezTo>
                      <a:pt x="5689494" y="0"/>
                      <a:pt x="5745374" y="55880"/>
                      <a:pt x="5745374" y="124460"/>
                    </a:cubicBezTo>
                    <a:lnTo>
                      <a:pt x="5745374" y="2914403"/>
                    </a:lnTo>
                    <a:cubicBezTo>
                      <a:pt x="5745374" y="2982983"/>
                      <a:pt x="5689494" y="3038863"/>
                      <a:pt x="5620914" y="3038863"/>
                    </a:cubicBezTo>
                    <a:close/>
                  </a:path>
                </a:pathLst>
              </a:custGeom>
              <a:solidFill>
                <a:srgbClr val="FFFFFF"/>
              </a:solidFill>
            </p:spPr>
          </p:sp>
        </p:grpSp>
        <p:sp>
          <p:nvSpPr>
            <p:cNvPr name="AutoShape 5" id="5"/>
            <p:cNvSpPr/>
            <p:nvPr/>
          </p:nvSpPr>
          <p:spPr>
            <a:xfrm rot="0">
              <a:off x="0" y="1266422"/>
              <a:ext cx="22645999" cy="0"/>
            </a:xfrm>
            <a:prstGeom prst="line">
              <a:avLst/>
            </a:prstGeom>
            <a:ln cap="rnd" w="12700">
              <a:solidFill>
                <a:srgbClr val="000000"/>
              </a:solidFill>
              <a:prstDash val="solid"/>
              <a:headEnd type="none" len="sm" w="sm"/>
              <a:tailEnd type="none" len="sm" w="sm"/>
            </a:ln>
          </p:spPr>
        </p:sp>
        <p:grpSp>
          <p:nvGrpSpPr>
            <p:cNvPr name="Group 6" id="6"/>
            <p:cNvGrpSpPr/>
            <p:nvPr/>
          </p:nvGrpSpPr>
          <p:grpSpPr>
            <a:xfrm rot="-10800000">
              <a:off x="1386781" y="502600"/>
              <a:ext cx="289704" cy="289704"/>
              <a:chOff x="0" y="0"/>
              <a:chExt cx="6350000" cy="6350000"/>
            </a:xfrm>
          </p:grpSpPr>
          <p:sp>
            <p:nvSpPr>
              <p:cNvPr name="Freeform 7" id="7"/>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DECED"/>
              </a:solidFill>
            </p:spPr>
          </p:sp>
        </p:grpSp>
        <p:grpSp>
          <p:nvGrpSpPr>
            <p:cNvPr name="Group 8" id="8"/>
            <p:cNvGrpSpPr/>
            <p:nvPr/>
          </p:nvGrpSpPr>
          <p:grpSpPr>
            <a:xfrm rot="-10800000">
              <a:off x="1039940" y="502600"/>
              <a:ext cx="289704" cy="289704"/>
              <a:chOff x="0" y="0"/>
              <a:chExt cx="6350000" cy="6350000"/>
            </a:xfrm>
          </p:grpSpPr>
          <p:sp>
            <p:nvSpPr>
              <p:cNvPr name="Freeform 9" id="9"/>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CED1D1"/>
              </a:solidFill>
            </p:spPr>
          </p:sp>
        </p:grpSp>
        <p:grpSp>
          <p:nvGrpSpPr>
            <p:cNvPr name="Group 10" id="10"/>
            <p:cNvGrpSpPr/>
            <p:nvPr/>
          </p:nvGrpSpPr>
          <p:grpSpPr>
            <a:xfrm rot="-10800000">
              <a:off x="693100" y="502600"/>
              <a:ext cx="289704" cy="289704"/>
              <a:chOff x="0" y="0"/>
              <a:chExt cx="6350000" cy="6350000"/>
            </a:xfrm>
          </p:grpSpPr>
          <p:sp>
            <p:nvSpPr>
              <p:cNvPr name="Freeform 11" id="11"/>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171717"/>
              </a:solidFill>
            </p:spPr>
          </p:sp>
        </p:grpSp>
      </p:grpSp>
      <p:grpSp>
        <p:nvGrpSpPr>
          <p:cNvPr name="Group 12" id="12"/>
          <p:cNvGrpSpPr/>
          <p:nvPr/>
        </p:nvGrpSpPr>
        <p:grpSpPr>
          <a:xfrm rot="0">
            <a:off x="1196504" y="2056998"/>
            <a:ext cx="4566902" cy="1066247"/>
            <a:chOff x="0" y="0"/>
            <a:chExt cx="2828596" cy="660400"/>
          </a:xfrm>
        </p:grpSpPr>
        <p:sp>
          <p:nvSpPr>
            <p:cNvPr name="Freeform 13" id="13"/>
            <p:cNvSpPr/>
            <p:nvPr/>
          </p:nvSpPr>
          <p:spPr>
            <a:xfrm flipH="false" flipV="false" rot="0">
              <a:off x="0" y="0"/>
              <a:ext cx="2828596" cy="660400"/>
            </a:xfrm>
            <a:custGeom>
              <a:avLst/>
              <a:gdLst/>
              <a:ahLst/>
              <a:cxnLst/>
              <a:rect r="r" b="b" t="t" l="l"/>
              <a:pathLst>
                <a:path h="660400" w="2828596">
                  <a:moveTo>
                    <a:pt x="2704136" y="660400"/>
                  </a:moveTo>
                  <a:lnTo>
                    <a:pt x="124460" y="660400"/>
                  </a:lnTo>
                  <a:cubicBezTo>
                    <a:pt x="55880" y="660400"/>
                    <a:pt x="0" y="604520"/>
                    <a:pt x="0" y="535940"/>
                  </a:cubicBezTo>
                  <a:lnTo>
                    <a:pt x="0" y="124460"/>
                  </a:lnTo>
                  <a:cubicBezTo>
                    <a:pt x="0" y="55880"/>
                    <a:pt x="55880" y="0"/>
                    <a:pt x="124460" y="0"/>
                  </a:cubicBezTo>
                  <a:lnTo>
                    <a:pt x="2704136" y="0"/>
                  </a:lnTo>
                  <a:cubicBezTo>
                    <a:pt x="2772716" y="0"/>
                    <a:pt x="2828596" y="55880"/>
                    <a:pt x="2828596" y="124460"/>
                  </a:cubicBezTo>
                  <a:lnTo>
                    <a:pt x="2828596" y="535940"/>
                  </a:lnTo>
                  <a:cubicBezTo>
                    <a:pt x="2828596" y="604520"/>
                    <a:pt x="2772716" y="660400"/>
                    <a:pt x="2704136" y="660400"/>
                  </a:cubicBezTo>
                  <a:close/>
                </a:path>
              </a:pathLst>
            </a:custGeom>
            <a:solidFill>
              <a:srgbClr val="EDECED"/>
            </a:solidFill>
          </p:spPr>
        </p:sp>
      </p:grpSp>
      <p:sp>
        <p:nvSpPr>
          <p:cNvPr name="Freeform 14" id="14"/>
          <p:cNvSpPr/>
          <p:nvPr/>
        </p:nvSpPr>
        <p:spPr>
          <a:xfrm flipH="false" flipV="false" rot="0">
            <a:off x="2077" y="0"/>
            <a:ext cx="776820" cy="776820"/>
          </a:xfrm>
          <a:custGeom>
            <a:avLst/>
            <a:gdLst/>
            <a:ahLst/>
            <a:cxnLst/>
            <a:rect r="r" b="b" t="t" l="l"/>
            <a:pathLst>
              <a:path h="776820" w="776820">
                <a:moveTo>
                  <a:pt x="0" y="0"/>
                </a:moveTo>
                <a:lnTo>
                  <a:pt x="776820" y="0"/>
                </a:lnTo>
                <a:lnTo>
                  <a:pt x="776820" y="776820"/>
                </a:lnTo>
                <a:lnTo>
                  <a:pt x="0" y="776820"/>
                </a:lnTo>
                <a:lnTo>
                  <a:pt x="0" y="0"/>
                </a:lnTo>
                <a:close/>
              </a:path>
            </a:pathLst>
          </a:custGeom>
          <a:blipFill>
            <a:blip r:embed="rId2"/>
            <a:stretch>
              <a:fillRect l="0" t="0" r="0" b="0"/>
            </a:stretch>
          </a:blipFill>
        </p:spPr>
      </p:sp>
      <p:sp>
        <p:nvSpPr>
          <p:cNvPr name="Freeform 15" id="15"/>
          <p:cNvSpPr/>
          <p:nvPr/>
        </p:nvSpPr>
        <p:spPr>
          <a:xfrm flipH="false" flipV="false" rot="0">
            <a:off x="11951781" y="5855136"/>
            <a:ext cx="4847810" cy="2565294"/>
          </a:xfrm>
          <a:custGeom>
            <a:avLst/>
            <a:gdLst/>
            <a:ahLst/>
            <a:cxnLst/>
            <a:rect r="r" b="b" t="t" l="l"/>
            <a:pathLst>
              <a:path h="2565294" w="4847810">
                <a:moveTo>
                  <a:pt x="0" y="0"/>
                </a:moveTo>
                <a:lnTo>
                  <a:pt x="4847810" y="0"/>
                </a:lnTo>
                <a:lnTo>
                  <a:pt x="4847810" y="2565295"/>
                </a:lnTo>
                <a:lnTo>
                  <a:pt x="0" y="2565295"/>
                </a:lnTo>
                <a:lnTo>
                  <a:pt x="0" y="0"/>
                </a:lnTo>
                <a:close/>
              </a:path>
            </a:pathLst>
          </a:custGeom>
          <a:blipFill>
            <a:blip r:embed="rId3"/>
            <a:stretch>
              <a:fillRect l="0" t="-3738" r="-1719" b="-1986"/>
            </a:stretch>
          </a:blipFill>
        </p:spPr>
      </p:sp>
      <p:pic>
        <p:nvPicPr>
          <p:cNvPr name="Picture 16" id="16">
            <a:hlinkClick action="ppaction://media"/>
          </p:cNvPr>
          <p:cNvPicPr>
            <a:picLocks noChangeAspect="true"/>
          </p:cNvPicPr>
          <p:nvPr>
            <a:videoFile r:link="rId5"/>
            <p:extLst>
              <p:ext uri="{DAA4B4D4-6D71-4841-9C94-3DE7FCFB9230}">
                <p14:media xmlns:p14="http://schemas.microsoft.com/office/powerpoint/2010/main" r:embed="rId6"/>
              </p:ext>
            </p:extLst>
          </p:nvPr>
        </p:nvPicPr>
        <p:blipFill>
          <a:blip r:embed="rId4"/>
          <a:srcRect l="0" t="0" r="0" b="0"/>
          <a:stretch>
            <a:fillRect/>
          </a:stretch>
        </p:blipFill>
        <p:spPr>
          <a:xfrm flipH="false" flipV="false" rot="0">
            <a:off x="8948307" y="2056998"/>
            <a:ext cx="5427379" cy="3010143"/>
          </a:xfrm>
          <a:prstGeom prst="rect">
            <a:avLst/>
          </a:prstGeom>
        </p:spPr>
      </p:pic>
      <p:sp>
        <p:nvSpPr>
          <p:cNvPr name="Freeform 17" id="17"/>
          <p:cNvSpPr/>
          <p:nvPr/>
        </p:nvSpPr>
        <p:spPr>
          <a:xfrm flipH="false" flipV="false" rot="0">
            <a:off x="6075050" y="5855136"/>
            <a:ext cx="4671803" cy="2565294"/>
          </a:xfrm>
          <a:custGeom>
            <a:avLst/>
            <a:gdLst/>
            <a:ahLst/>
            <a:cxnLst/>
            <a:rect r="r" b="b" t="t" l="l"/>
            <a:pathLst>
              <a:path h="2565294" w="4671803">
                <a:moveTo>
                  <a:pt x="0" y="0"/>
                </a:moveTo>
                <a:lnTo>
                  <a:pt x="4671803" y="0"/>
                </a:lnTo>
                <a:lnTo>
                  <a:pt x="4671803" y="2565295"/>
                </a:lnTo>
                <a:lnTo>
                  <a:pt x="0" y="2565295"/>
                </a:lnTo>
                <a:lnTo>
                  <a:pt x="0" y="0"/>
                </a:lnTo>
                <a:close/>
              </a:path>
            </a:pathLst>
          </a:custGeom>
          <a:blipFill>
            <a:blip r:embed="rId7"/>
            <a:stretch>
              <a:fillRect l="0" t="-1524" r="-3079" b="-1723"/>
            </a:stretch>
          </a:blipFill>
        </p:spPr>
      </p:sp>
      <p:sp>
        <p:nvSpPr>
          <p:cNvPr name="TextBox 18" id="18"/>
          <p:cNvSpPr txBox="true"/>
          <p:nvPr/>
        </p:nvSpPr>
        <p:spPr>
          <a:xfrm rot="0">
            <a:off x="1225192" y="2228171"/>
            <a:ext cx="4509526" cy="819150"/>
          </a:xfrm>
          <a:prstGeom prst="rect">
            <a:avLst/>
          </a:prstGeom>
        </p:spPr>
        <p:txBody>
          <a:bodyPr anchor="t" rtlCol="false" tIns="0" lIns="0" bIns="0" rIns="0">
            <a:spAutoFit/>
          </a:bodyPr>
          <a:lstStyle/>
          <a:p>
            <a:pPr algn="ctr" marL="0" indent="0" lvl="0">
              <a:lnSpc>
                <a:spcPts val="6000"/>
              </a:lnSpc>
              <a:spcBef>
                <a:spcPct val="0"/>
              </a:spcBef>
            </a:pPr>
            <a:r>
              <a:rPr lang="en-US" b="true" sz="6000">
                <a:solidFill>
                  <a:srgbClr val="171717"/>
                </a:solidFill>
                <a:latin typeface="Barlow Medium"/>
                <a:ea typeface="Barlow Medium"/>
                <a:cs typeface="Barlow Medium"/>
                <a:sym typeface="Barlow Medium"/>
              </a:rPr>
              <a:t>Interface 2D</a:t>
            </a:r>
          </a:p>
        </p:txBody>
      </p:sp>
      <p:sp>
        <p:nvSpPr>
          <p:cNvPr name="TextBox 19" id="19"/>
          <p:cNvSpPr txBox="true"/>
          <p:nvPr/>
        </p:nvSpPr>
        <p:spPr>
          <a:xfrm rot="0">
            <a:off x="10093204" y="5086350"/>
            <a:ext cx="2931264" cy="514350"/>
          </a:xfrm>
          <a:prstGeom prst="rect">
            <a:avLst/>
          </a:prstGeom>
        </p:spPr>
        <p:txBody>
          <a:bodyPr anchor="t" rtlCol="false" tIns="0" lIns="0" bIns="0" rIns="0">
            <a:spAutoFit/>
          </a:bodyPr>
          <a:lstStyle/>
          <a:p>
            <a:pPr algn="ctr">
              <a:lnSpc>
                <a:spcPts val="4200"/>
              </a:lnSpc>
            </a:pPr>
            <a:r>
              <a:rPr lang="en-US" sz="3000" b="true">
                <a:solidFill>
                  <a:srgbClr val="171717"/>
                </a:solidFill>
                <a:latin typeface="Open Sans Bold"/>
                <a:ea typeface="Open Sans Bold"/>
                <a:cs typeface="Open Sans Bold"/>
                <a:sym typeface="Open Sans Bold"/>
              </a:rPr>
              <a:t>robot crash</a:t>
            </a:r>
          </a:p>
        </p:txBody>
      </p:sp>
      <p:sp>
        <p:nvSpPr>
          <p:cNvPr name="TextBox 20" id="20"/>
          <p:cNvSpPr txBox="true"/>
          <p:nvPr/>
        </p:nvSpPr>
        <p:spPr>
          <a:xfrm rot="0">
            <a:off x="13139298" y="8565786"/>
            <a:ext cx="2472777" cy="1047750"/>
          </a:xfrm>
          <a:prstGeom prst="rect">
            <a:avLst/>
          </a:prstGeom>
        </p:spPr>
        <p:txBody>
          <a:bodyPr anchor="t" rtlCol="false" tIns="0" lIns="0" bIns="0" rIns="0">
            <a:spAutoFit/>
          </a:bodyPr>
          <a:lstStyle/>
          <a:p>
            <a:pPr algn="ctr">
              <a:lnSpc>
                <a:spcPts val="4200"/>
              </a:lnSpc>
            </a:pPr>
            <a:r>
              <a:rPr lang="en-US" sz="3000" b="true">
                <a:solidFill>
                  <a:srgbClr val="171717"/>
                </a:solidFill>
                <a:latin typeface="Open Sans Bold"/>
                <a:ea typeface="Open Sans Bold"/>
                <a:cs typeface="Open Sans Bold"/>
                <a:sym typeface="Open Sans Bold"/>
              </a:rPr>
              <a:t>Stratégie tracer carré</a:t>
            </a:r>
          </a:p>
        </p:txBody>
      </p:sp>
      <p:sp>
        <p:nvSpPr>
          <p:cNvPr name="TextBox 21" id="21"/>
          <p:cNvSpPr txBox="true"/>
          <p:nvPr/>
        </p:nvSpPr>
        <p:spPr>
          <a:xfrm rot="0">
            <a:off x="7185391" y="8565786"/>
            <a:ext cx="2472777" cy="1047750"/>
          </a:xfrm>
          <a:prstGeom prst="rect">
            <a:avLst/>
          </a:prstGeom>
        </p:spPr>
        <p:txBody>
          <a:bodyPr anchor="t" rtlCol="false" tIns="0" lIns="0" bIns="0" rIns="0">
            <a:spAutoFit/>
          </a:bodyPr>
          <a:lstStyle/>
          <a:p>
            <a:pPr algn="ctr">
              <a:lnSpc>
                <a:spcPts val="4200"/>
              </a:lnSpc>
            </a:pPr>
            <a:r>
              <a:rPr lang="en-US" sz="3000" b="true">
                <a:solidFill>
                  <a:srgbClr val="171717"/>
                </a:solidFill>
                <a:latin typeface="Open Sans Bold"/>
                <a:ea typeface="Open Sans Bold"/>
                <a:cs typeface="Open Sans Bold"/>
                <a:sym typeface="Open Sans Bold"/>
              </a:rPr>
              <a:t>avancer vers mur</a:t>
            </a:r>
          </a:p>
        </p:txBody>
      </p:sp>
      <p:sp>
        <p:nvSpPr>
          <p:cNvPr name="TextBox 22" id="22"/>
          <p:cNvSpPr txBox="true"/>
          <p:nvPr/>
        </p:nvSpPr>
        <p:spPr>
          <a:xfrm rot="0">
            <a:off x="1196504" y="4326255"/>
            <a:ext cx="3177335" cy="3339465"/>
          </a:xfrm>
          <a:prstGeom prst="rect">
            <a:avLst/>
          </a:prstGeom>
        </p:spPr>
        <p:txBody>
          <a:bodyPr anchor="t" rtlCol="false" tIns="0" lIns="0" bIns="0" rIns="0">
            <a:spAutoFit/>
          </a:bodyPr>
          <a:lstStyle/>
          <a:p>
            <a:pPr algn="ctr">
              <a:lnSpc>
                <a:spcPts val="3359"/>
              </a:lnSpc>
            </a:pPr>
            <a:r>
              <a:rPr lang="en-US" sz="2400" u="sng">
                <a:solidFill>
                  <a:srgbClr val="171717"/>
                </a:solidFill>
                <a:latin typeface="League Spartan"/>
                <a:ea typeface="League Spartan"/>
                <a:cs typeface="League Spartan"/>
                <a:sym typeface="League Spartan"/>
              </a:rPr>
              <a:t>Touches :</a:t>
            </a:r>
          </a:p>
          <a:p>
            <a:pPr algn="ctr">
              <a:lnSpc>
                <a:spcPts val="3359"/>
              </a:lnSpc>
            </a:pPr>
            <a:r>
              <a:rPr lang="en-US" b="true" sz="2400" u="sng">
                <a:solidFill>
                  <a:srgbClr val="171717"/>
                </a:solidFill>
                <a:latin typeface="Open Sans Bold"/>
                <a:ea typeface="Open Sans Bold"/>
                <a:cs typeface="Open Sans Bold"/>
                <a:sym typeface="Open Sans Bold"/>
              </a:rPr>
              <a:t>a</a:t>
            </a:r>
            <a:r>
              <a:rPr lang="en-US" sz="2400" b="true">
                <a:solidFill>
                  <a:srgbClr val="171717"/>
                </a:solidFill>
                <a:latin typeface="Open Sans Bold"/>
                <a:ea typeface="Open Sans Bold"/>
                <a:cs typeface="Open Sans Bold"/>
                <a:sym typeface="Open Sans Bold"/>
              </a:rPr>
              <a:t>  :</a:t>
            </a:r>
            <a:r>
              <a:rPr lang="en-US" sz="2400">
                <a:solidFill>
                  <a:srgbClr val="171717"/>
                </a:solidFill>
                <a:latin typeface="Open Sans"/>
                <a:ea typeface="Open Sans"/>
                <a:cs typeface="Open Sans"/>
                <a:sym typeface="Open Sans"/>
              </a:rPr>
              <a:t> avancer </a:t>
            </a:r>
          </a:p>
          <a:p>
            <a:pPr algn="ctr">
              <a:lnSpc>
                <a:spcPts val="3359"/>
              </a:lnSpc>
            </a:pPr>
            <a:r>
              <a:rPr lang="en-US" sz="2400">
                <a:solidFill>
                  <a:srgbClr val="171717"/>
                </a:solidFill>
                <a:latin typeface="Open Sans"/>
                <a:ea typeface="Open Sans"/>
                <a:cs typeface="Open Sans"/>
                <a:sym typeface="Open Sans"/>
              </a:rPr>
              <a:t> </a:t>
            </a:r>
            <a:r>
              <a:rPr lang="en-US" sz="2400" b="true">
                <a:solidFill>
                  <a:srgbClr val="171717"/>
                </a:solidFill>
                <a:latin typeface="Open Sans Bold"/>
                <a:ea typeface="Open Sans Bold"/>
                <a:cs typeface="Open Sans Bold"/>
                <a:sym typeface="Open Sans Bold"/>
              </a:rPr>
              <a:t> p  : </a:t>
            </a:r>
            <a:r>
              <a:rPr lang="en-US" sz="2400">
                <a:solidFill>
                  <a:srgbClr val="171717"/>
                </a:solidFill>
                <a:latin typeface="Open Sans"/>
                <a:ea typeface="Open Sans"/>
                <a:cs typeface="Open Sans"/>
                <a:sym typeface="Open Sans"/>
              </a:rPr>
              <a:t> touner g</a:t>
            </a:r>
          </a:p>
          <a:p>
            <a:pPr algn="ctr">
              <a:lnSpc>
                <a:spcPts val="3359"/>
              </a:lnSpc>
            </a:pPr>
            <a:r>
              <a:rPr lang="en-US" sz="2400">
                <a:solidFill>
                  <a:srgbClr val="171717"/>
                </a:solidFill>
                <a:latin typeface="Open Sans"/>
                <a:ea typeface="Open Sans"/>
                <a:cs typeface="Open Sans"/>
                <a:sym typeface="Open Sans"/>
              </a:rPr>
              <a:t>     </a:t>
            </a:r>
            <a:r>
              <a:rPr lang="en-US" sz="2400" b="true">
                <a:solidFill>
                  <a:srgbClr val="171717"/>
                </a:solidFill>
                <a:latin typeface="Open Sans Bold"/>
                <a:ea typeface="Open Sans Bold"/>
                <a:cs typeface="Open Sans Bold"/>
                <a:sym typeface="Open Sans Bold"/>
              </a:rPr>
              <a:t>i  :</a:t>
            </a:r>
            <a:r>
              <a:rPr lang="en-US" sz="2400">
                <a:solidFill>
                  <a:srgbClr val="171717"/>
                </a:solidFill>
                <a:latin typeface="Open Sans"/>
                <a:ea typeface="Open Sans"/>
                <a:cs typeface="Open Sans"/>
                <a:sym typeface="Open Sans"/>
              </a:rPr>
              <a:t>    tourner d</a:t>
            </a:r>
          </a:p>
          <a:p>
            <a:pPr algn="ctr">
              <a:lnSpc>
                <a:spcPts val="3359"/>
              </a:lnSpc>
            </a:pPr>
            <a:r>
              <a:rPr lang="en-US" sz="2400" b="true">
                <a:solidFill>
                  <a:srgbClr val="171717"/>
                </a:solidFill>
                <a:latin typeface="Open Sans Bold"/>
                <a:ea typeface="Open Sans Bold"/>
                <a:cs typeface="Open Sans Bold"/>
                <a:sym typeface="Open Sans Bold"/>
              </a:rPr>
              <a:t>o : </a:t>
            </a:r>
            <a:r>
              <a:rPr lang="en-US" sz="2400">
                <a:solidFill>
                  <a:srgbClr val="171717"/>
                </a:solidFill>
                <a:latin typeface="Open Sans"/>
                <a:ea typeface="Open Sans"/>
                <a:cs typeface="Open Sans"/>
                <a:sym typeface="Open Sans"/>
              </a:rPr>
              <a:t>avancer</a:t>
            </a:r>
          </a:p>
          <a:p>
            <a:pPr algn="ctr">
              <a:lnSpc>
                <a:spcPts val="3359"/>
              </a:lnSpc>
            </a:pPr>
            <a:r>
              <a:rPr lang="en-US" sz="2400">
                <a:solidFill>
                  <a:srgbClr val="171717"/>
                </a:solidFill>
                <a:latin typeface="Open Sans"/>
                <a:ea typeface="Open Sans"/>
                <a:cs typeface="Open Sans"/>
                <a:sym typeface="Open Sans"/>
              </a:rPr>
              <a:t>      </a:t>
            </a:r>
            <a:r>
              <a:rPr lang="en-US" sz="2400" b="true">
                <a:solidFill>
                  <a:srgbClr val="171717"/>
                </a:solidFill>
                <a:latin typeface="Open Sans Bold"/>
                <a:ea typeface="Open Sans Bold"/>
                <a:cs typeface="Open Sans Bold"/>
                <a:sym typeface="Open Sans Bold"/>
              </a:rPr>
              <a:t>c  : </a:t>
            </a:r>
            <a:r>
              <a:rPr lang="en-US" sz="2400">
                <a:solidFill>
                  <a:srgbClr val="171717"/>
                </a:solidFill>
                <a:latin typeface="Open Sans"/>
                <a:ea typeface="Open Sans"/>
                <a:cs typeface="Open Sans"/>
                <a:sym typeface="Open Sans"/>
              </a:rPr>
              <a:t>tracer carré</a:t>
            </a:r>
          </a:p>
          <a:p>
            <a:pPr algn="ctr">
              <a:lnSpc>
                <a:spcPts val="3359"/>
              </a:lnSpc>
            </a:pPr>
            <a:r>
              <a:rPr lang="en-US" sz="2400" b="true">
                <a:solidFill>
                  <a:srgbClr val="171717"/>
                </a:solidFill>
                <a:latin typeface="Open Sans Bold"/>
                <a:ea typeface="Open Sans Bold"/>
                <a:cs typeface="Open Sans Bold"/>
                <a:sym typeface="Open Sans Bold"/>
              </a:rPr>
              <a:t>r </a:t>
            </a:r>
            <a:r>
              <a:rPr lang="en-US" sz="2400">
                <a:solidFill>
                  <a:srgbClr val="171717"/>
                </a:solidFill>
                <a:latin typeface="Open Sans"/>
                <a:ea typeface="Open Sans"/>
                <a:cs typeface="Open Sans"/>
                <a:sym typeface="Open Sans"/>
              </a:rPr>
              <a:t>: auto</a:t>
            </a:r>
          </a:p>
          <a:p>
            <a:pPr algn="ctr">
              <a:lnSpc>
                <a:spcPts val="3359"/>
              </a:lnSpc>
            </a:pPr>
            <a:r>
              <a:rPr lang="en-US" sz="2400" b="true">
                <a:solidFill>
                  <a:srgbClr val="171717"/>
                </a:solidFill>
                <a:latin typeface="Open Sans Bold"/>
                <a:ea typeface="Open Sans Bold"/>
                <a:cs typeface="Open Sans Bold"/>
                <a:sym typeface="Open Sans Bold"/>
              </a:rPr>
              <a:t>m</a:t>
            </a:r>
            <a:r>
              <a:rPr lang="en-US" sz="2400">
                <a:solidFill>
                  <a:srgbClr val="171717"/>
                </a:solidFill>
                <a:latin typeface="Open Sans"/>
                <a:ea typeface="Open Sans"/>
                <a:cs typeface="Open Sans"/>
                <a:sym typeface="Open Sans"/>
              </a:rPr>
              <a:t> : avancer vers mur</a:t>
            </a:r>
          </a:p>
        </p:txBody>
      </p:sp>
    </p:spTree>
  </p:cSld>
  <p:clrMapOvr>
    <a:masterClrMapping/>
  </p:clrMapOvr>
  <p:transition spd="slow">
    <p:push dir="l"/>
  </p:transition>
  <p:timing>
    <p:tnLst>
      <p:par>
        <p:cTn dur="indefinite" restart="never" nodeType="tmRoot">
          <p:childTnLst>
            <p:video>
              <p:cMediaNode vol="100000">
                <p:cTn fill="hold" display="false">
                  <p:stCondLst>
                    <p:cond delay="indefinite"/>
                  </p:stCondLst>
                </p:cTn>
                <p:tgtEl>
                  <p:spTgt spid="16"/>
                </p:tgtEl>
              </p:cMediaNode>
            </p:video>
          </p:childTnLst>
        </p:cTn>
      </p:par>
    </p:tnLst>
  </p:timing>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5B6EEF"/>
        </a:solidFill>
      </p:bgPr>
    </p:bg>
    <p:spTree>
      <p:nvGrpSpPr>
        <p:cNvPr id="1" name=""/>
        <p:cNvGrpSpPr/>
        <p:nvPr/>
      </p:nvGrpSpPr>
      <p:grpSpPr>
        <a:xfrm>
          <a:off x="0" y="0"/>
          <a:ext cx="0" cy="0"/>
          <a:chOff x="0" y="0"/>
          <a:chExt cx="0" cy="0"/>
        </a:xfrm>
      </p:grpSpPr>
      <p:grpSp>
        <p:nvGrpSpPr>
          <p:cNvPr name="Group 2" id="2"/>
          <p:cNvGrpSpPr/>
          <p:nvPr/>
        </p:nvGrpSpPr>
        <p:grpSpPr>
          <a:xfrm rot="0">
            <a:off x="651750" y="651750"/>
            <a:ext cx="16984499" cy="8983499"/>
            <a:chOff x="0" y="0"/>
            <a:chExt cx="22645999" cy="11977999"/>
          </a:xfrm>
        </p:grpSpPr>
        <p:grpSp>
          <p:nvGrpSpPr>
            <p:cNvPr name="Group 3" id="3"/>
            <p:cNvGrpSpPr/>
            <p:nvPr/>
          </p:nvGrpSpPr>
          <p:grpSpPr>
            <a:xfrm rot="0">
              <a:off x="0" y="0"/>
              <a:ext cx="22645999" cy="11977999"/>
              <a:chOff x="0" y="0"/>
              <a:chExt cx="5745374" cy="3038863"/>
            </a:xfrm>
          </p:grpSpPr>
          <p:sp>
            <p:nvSpPr>
              <p:cNvPr name="Freeform 4" id="4"/>
              <p:cNvSpPr/>
              <p:nvPr/>
            </p:nvSpPr>
            <p:spPr>
              <a:xfrm flipH="false" flipV="false" rot="0">
                <a:off x="0" y="0"/>
                <a:ext cx="5745374" cy="3038863"/>
              </a:xfrm>
              <a:custGeom>
                <a:avLst/>
                <a:gdLst/>
                <a:ahLst/>
                <a:cxnLst/>
                <a:rect r="r" b="b" t="t" l="l"/>
                <a:pathLst>
                  <a:path h="3038863" w="5745374">
                    <a:moveTo>
                      <a:pt x="5620914" y="3038863"/>
                    </a:moveTo>
                    <a:lnTo>
                      <a:pt x="124460" y="3038863"/>
                    </a:lnTo>
                    <a:cubicBezTo>
                      <a:pt x="55880" y="3038863"/>
                      <a:pt x="0" y="2982983"/>
                      <a:pt x="0" y="2914403"/>
                    </a:cubicBezTo>
                    <a:lnTo>
                      <a:pt x="0" y="124460"/>
                    </a:lnTo>
                    <a:cubicBezTo>
                      <a:pt x="0" y="55880"/>
                      <a:pt x="55880" y="0"/>
                      <a:pt x="124460" y="0"/>
                    </a:cubicBezTo>
                    <a:lnTo>
                      <a:pt x="5620914" y="0"/>
                    </a:lnTo>
                    <a:cubicBezTo>
                      <a:pt x="5689494" y="0"/>
                      <a:pt x="5745374" y="55880"/>
                      <a:pt x="5745374" y="124460"/>
                    </a:cubicBezTo>
                    <a:lnTo>
                      <a:pt x="5745374" y="2914403"/>
                    </a:lnTo>
                    <a:cubicBezTo>
                      <a:pt x="5745374" y="2982983"/>
                      <a:pt x="5689494" y="3038863"/>
                      <a:pt x="5620914" y="3038863"/>
                    </a:cubicBezTo>
                    <a:close/>
                  </a:path>
                </a:pathLst>
              </a:custGeom>
              <a:solidFill>
                <a:srgbClr val="FFFFFF"/>
              </a:solidFill>
            </p:spPr>
          </p:sp>
        </p:grpSp>
        <p:sp>
          <p:nvSpPr>
            <p:cNvPr name="AutoShape 5" id="5"/>
            <p:cNvSpPr/>
            <p:nvPr/>
          </p:nvSpPr>
          <p:spPr>
            <a:xfrm rot="0">
              <a:off x="0" y="1266422"/>
              <a:ext cx="22645999" cy="0"/>
            </a:xfrm>
            <a:prstGeom prst="line">
              <a:avLst/>
            </a:prstGeom>
            <a:ln cap="rnd" w="12700">
              <a:solidFill>
                <a:srgbClr val="000000"/>
              </a:solidFill>
              <a:prstDash val="solid"/>
              <a:headEnd type="none" len="sm" w="sm"/>
              <a:tailEnd type="none" len="sm" w="sm"/>
            </a:ln>
          </p:spPr>
        </p:sp>
        <p:grpSp>
          <p:nvGrpSpPr>
            <p:cNvPr name="Group 6" id="6"/>
            <p:cNvGrpSpPr/>
            <p:nvPr/>
          </p:nvGrpSpPr>
          <p:grpSpPr>
            <a:xfrm rot="-10800000">
              <a:off x="1386781" y="502600"/>
              <a:ext cx="289704" cy="289704"/>
              <a:chOff x="0" y="0"/>
              <a:chExt cx="6350000" cy="6350000"/>
            </a:xfrm>
          </p:grpSpPr>
          <p:sp>
            <p:nvSpPr>
              <p:cNvPr name="Freeform 7" id="7"/>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DECED"/>
              </a:solidFill>
            </p:spPr>
          </p:sp>
        </p:grpSp>
        <p:grpSp>
          <p:nvGrpSpPr>
            <p:cNvPr name="Group 8" id="8"/>
            <p:cNvGrpSpPr/>
            <p:nvPr/>
          </p:nvGrpSpPr>
          <p:grpSpPr>
            <a:xfrm rot="-10800000">
              <a:off x="1039940" y="502600"/>
              <a:ext cx="289704" cy="289704"/>
              <a:chOff x="0" y="0"/>
              <a:chExt cx="6350000" cy="6350000"/>
            </a:xfrm>
          </p:grpSpPr>
          <p:sp>
            <p:nvSpPr>
              <p:cNvPr name="Freeform 9" id="9"/>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5B6EEF"/>
              </a:solidFill>
            </p:spPr>
          </p:sp>
        </p:grpSp>
        <p:grpSp>
          <p:nvGrpSpPr>
            <p:cNvPr name="Group 10" id="10"/>
            <p:cNvGrpSpPr/>
            <p:nvPr/>
          </p:nvGrpSpPr>
          <p:grpSpPr>
            <a:xfrm rot="-10800000">
              <a:off x="693100" y="502600"/>
              <a:ext cx="289704" cy="289704"/>
              <a:chOff x="0" y="0"/>
              <a:chExt cx="6350000" cy="6350000"/>
            </a:xfrm>
          </p:grpSpPr>
          <p:sp>
            <p:nvSpPr>
              <p:cNvPr name="Freeform 11" id="11"/>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171717"/>
              </a:solidFill>
            </p:spPr>
          </p:sp>
        </p:grpSp>
      </p:grpSp>
      <p:grpSp>
        <p:nvGrpSpPr>
          <p:cNvPr name="Group 12" id="12"/>
          <p:cNvGrpSpPr/>
          <p:nvPr/>
        </p:nvGrpSpPr>
        <p:grpSpPr>
          <a:xfrm rot="0">
            <a:off x="1825426" y="3696706"/>
            <a:ext cx="3570961" cy="1042058"/>
            <a:chOff x="0" y="0"/>
            <a:chExt cx="2263083" cy="660400"/>
          </a:xfrm>
        </p:grpSpPr>
        <p:sp>
          <p:nvSpPr>
            <p:cNvPr name="Freeform 13" id="13"/>
            <p:cNvSpPr/>
            <p:nvPr/>
          </p:nvSpPr>
          <p:spPr>
            <a:xfrm flipH="false" flipV="false" rot="0">
              <a:off x="0" y="0"/>
              <a:ext cx="2263083" cy="660400"/>
            </a:xfrm>
            <a:custGeom>
              <a:avLst/>
              <a:gdLst/>
              <a:ahLst/>
              <a:cxnLst/>
              <a:rect r="r" b="b" t="t" l="l"/>
              <a:pathLst>
                <a:path h="660400" w="2263083">
                  <a:moveTo>
                    <a:pt x="2138622" y="660400"/>
                  </a:moveTo>
                  <a:lnTo>
                    <a:pt x="124460" y="660400"/>
                  </a:lnTo>
                  <a:cubicBezTo>
                    <a:pt x="55880" y="660400"/>
                    <a:pt x="0" y="604520"/>
                    <a:pt x="0" y="535940"/>
                  </a:cubicBezTo>
                  <a:lnTo>
                    <a:pt x="0" y="124460"/>
                  </a:lnTo>
                  <a:cubicBezTo>
                    <a:pt x="0" y="55880"/>
                    <a:pt x="55880" y="0"/>
                    <a:pt x="124460" y="0"/>
                  </a:cubicBezTo>
                  <a:lnTo>
                    <a:pt x="2138623" y="0"/>
                  </a:lnTo>
                  <a:cubicBezTo>
                    <a:pt x="2207202" y="0"/>
                    <a:pt x="2263083" y="55880"/>
                    <a:pt x="2263083" y="124460"/>
                  </a:cubicBezTo>
                  <a:lnTo>
                    <a:pt x="2263083" y="535940"/>
                  </a:lnTo>
                  <a:cubicBezTo>
                    <a:pt x="2263083" y="604520"/>
                    <a:pt x="2207202" y="660400"/>
                    <a:pt x="2138623" y="660400"/>
                  </a:cubicBezTo>
                  <a:close/>
                </a:path>
              </a:pathLst>
            </a:custGeom>
            <a:solidFill>
              <a:srgbClr val="5B6EEF">
                <a:alpha val="47843"/>
              </a:srgbClr>
            </a:solidFill>
          </p:spPr>
        </p:sp>
      </p:grpSp>
      <p:sp>
        <p:nvSpPr>
          <p:cNvPr name="TextBox 14" id="14"/>
          <p:cNvSpPr txBox="true"/>
          <p:nvPr/>
        </p:nvSpPr>
        <p:spPr>
          <a:xfrm rot="0">
            <a:off x="2013992" y="3957188"/>
            <a:ext cx="3193830" cy="606819"/>
          </a:xfrm>
          <a:prstGeom prst="rect">
            <a:avLst/>
          </a:prstGeom>
        </p:spPr>
        <p:txBody>
          <a:bodyPr anchor="t" rtlCol="false" tIns="0" lIns="0" bIns="0" rIns="0">
            <a:spAutoFit/>
          </a:bodyPr>
          <a:lstStyle/>
          <a:p>
            <a:pPr algn="ctr" marL="0" indent="0" lvl="0">
              <a:lnSpc>
                <a:spcPts val="4573"/>
              </a:lnSpc>
              <a:spcBef>
                <a:spcPct val="0"/>
              </a:spcBef>
            </a:pPr>
            <a:r>
              <a:rPr lang="en-US" b="true" sz="4573">
                <a:solidFill>
                  <a:srgbClr val="171717"/>
                </a:solidFill>
                <a:latin typeface="Barlow Medium"/>
                <a:ea typeface="Barlow Medium"/>
                <a:cs typeface="Barlow Medium"/>
                <a:sym typeface="Barlow Medium"/>
              </a:rPr>
              <a:t>Interface 2D</a:t>
            </a:r>
          </a:p>
        </p:txBody>
      </p:sp>
      <p:sp>
        <p:nvSpPr>
          <p:cNvPr name="TextBox 15" id="15"/>
          <p:cNvSpPr txBox="true"/>
          <p:nvPr/>
        </p:nvSpPr>
        <p:spPr>
          <a:xfrm rot="0">
            <a:off x="2646999" y="2049390"/>
            <a:ext cx="12994002" cy="1058545"/>
          </a:xfrm>
          <a:prstGeom prst="rect">
            <a:avLst/>
          </a:prstGeom>
        </p:spPr>
        <p:txBody>
          <a:bodyPr anchor="t" rtlCol="false" tIns="0" lIns="0" bIns="0" rIns="0">
            <a:spAutoFit/>
          </a:bodyPr>
          <a:lstStyle/>
          <a:p>
            <a:pPr algn="ctr">
              <a:lnSpc>
                <a:spcPts val="7925"/>
              </a:lnSpc>
            </a:pPr>
            <a:r>
              <a:rPr lang="en-US" sz="7925" b="true">
                <a:solidFill>
                  <a:srgbClr val="171717"/>
                </a:solidFill>
                <a:latin typeface="Barlow Bold"/>
                <a:ea typeface="Barlow Bold"/>
                <a:cs typeface="Barlow Bold"/>
                <a:sym typeface="Barlow Bold"/>
              </a:rPr>
              <a:t>Grandes étapes du projet</a:t>
            </a:r>
          </a:p>
        </p:txBody>
      </p:sp>
      <p:grpSp>
        <p:nvGrpSpPr>
          <p:cNvPr name="Group 16" id="16"/>
          <p:cNvGrpSpPr/>
          <p:nvPr/>
        </p:nvGrpSpPr>
        <p:grpSpPr>
          <a:xfrm rot="0">
            <a:off x="1825426" y="7781676"/>
            <a:ext cx="3570961" cy="1042058"/>
            <a:chOff x="0" y="0"/>
            <a:chExt cx="2263083" cy="660400"/>
          </a:xfrm>
        </p:grpSpPr>
        <p:sp>
          <p:nvSpPr>
            <p:cNvPr name="Freeform 17" id="17"/>
            <p:cNvSpPr/>
            <p:nvPr/>
          </p:nvSpPr>
          <p:spPr>
            <a:xfrm flipH="false" flipV="false" rot="0">
              <a:off x="0" y="0"/>
              <a:ext cx="2263083" cy="660400"/>
            </a:xfrm>
            <a:custGeom>
              <a:avLst/>
              <a:gdLst/>
              <a:ahLst/>
              <a:cxnLst/>
              <a:rect r="r" b="b" t="t" l="l"/>
              <a:pathLst>
                <a:path h="660400" w="2263083">
                  <a:moveTo>
                    <a:pt x="2138622" y="660400"/>
                  </a:moveTo>
                  <a:lnTo>
                    <a:pt x="124460" y="660400"/>
                  </a:lnTo>
                  <a:cubicBezTo>
                    <a:pt x="55880" y="660400"/>
                    <a:pt x="0" y="604520"/>
                    <a:pt x="0" y="535940"/>
                  </a:cubicBezTo>
                  <a:lnTo>
                    <a:pt x="0" y="124460"/>
                  </a:lnTo>
                  <a:cubicBezTo>
                    <a:pt x="0" y="55880"/>
                    <a:pt x="55880" y="0"/>
                    <a:pt x="124460" y="0"/>
                  </a:cubicBezTo>
                  <a:lnTo>
                    <a:pt x="2138623" y="0"/>
                  </a:lnTo>
                  <a:cubicBezTo>
                    <a:pt x="2207202" y="0"/>
                    <a:pt x="2263083" y="55880"/>
                    <a:pt x="2263083" y="124460"/>
                  </a:cubicBezTo>
                  <a:lnTo>
                    <a:pt x="2263083" y="535940"/>
                  </a:lnTo>
                  <a:cubicBezTo>
                    <a:pt x="2263083" y="604520"/>
                    <a:pt x="2207202" y="660400"/>
                    <a:pt x="2138623" y="660400"/>
                  </a:cubicBezTo>
                  <a:close/>
                </a:path>
              </a:pathLst>
            </a:custGeom>
            <a:solidFill>
              <a:srgbClr val="EDECED"/>
            </a:solidFill>
          </p:spPr>
        </p:sp>
      </p:grpSp>
      <p:sp>
        <p:nvSpPr>
          <p:cNvPr name="TextBox 18" id="18"/>
          <p:cNvSpPr txBox="true"/>
          <p:nvPr/>
        </p:nvSpPr>
        <p:spPr>
          <a:xfrm rot="0">
            <a:off x="2013992" y="8042157"/>
            <a:ext cx="3193830" cy="606819"/>
          </a:xfrm>
          <a:prstGeom prst="rect">
            <a:avLst/>
          </a:prstGeom>
        </p:spPr>
        <p:txBody>
          <a:bodyPr anchor="t" rtlCol="false" tIns="0" lIns="0" bIns="0" rIns="0">
            <a:spAutoFit/>
          </a:bodyPr>
          <a:lstStyle/>
          <a:p>
            <a:pPr algn="ctr" marL="0" indent="0" lvl="0">
              <a:lnSpc>
                <a:spcPts val="4573"/>
              </a:lnSpc>
              <a:spcBef>
                <a:spcPct val="0"/>
              </a:spcBef>
            </a:pPr>
            <a:r>
              <a:rPr lang="en-US" b="true" sz="4573">
                <a:solidFill>
                  <a:srgbClr val="171717"/>
                </a:solidFill>
                <a:latin typeface="Barlow Medium"/>
                <a:ea typeface="Barlow Medium"/>
                <a:cs typeface="Barlow Medium"/>
                <a:sym typeface="Barlow Medium"/>
              </a:rPr>
              <a:t>Robot Réel</a:t>
            </a:r>
          </a:p>
        </p:txBody>
      </p:sp>
      <p:grpSp>
        <p:nvGrpSpPr>
          <p:cNvPr name="Group 19" id="19"/>
          <p:cNvGrpSpPr/>
          <p:nvPr/>
        </p:nvGrpSpPr>
        <p:grpSpPr>
          <a:xfrm rot="0">
            <a:off x="1825426" y="5739493"/>
            <a:ext cx="3570961" cy="1042058"/>
            <a:chOff x="0" y="0"/>
            <a:chExt cx="2263083" cy="660400"/>
          </a:xfrm>
        </p:grpSpPr>
        <p:sp>
          <p:nvSpPr>
            <p:cNvPr name="Freeform 20" id="20"/>
            <p:cNvSpPr/>
            <p:nvPr/>
          </p:nvSpPr>
          <p:spPr>
            <a:xfrm flipH="false" flipV="false" rot="0">
              <a:off x="0" y="0"/>
              <a:ext cx="2263083" cy="660400"/>
            </a:xfrm>
            <a:custGeom>
              <a:avLst/>
              <a:gdLst/>
              <a:ahLst/>
              <a:cxnLst/>
              <a:rect r="r" b="b" t="t" l="l"/>
              <a:pathLst>
                <a:path h="660400" w="2263083">
                  <a:moveTo>
                    <a:pt x="2138622" y="660400"/>
                  </a:moveTo>
                  <a:lnTo>
                    <a:pt x="124460" y="660400"/>
                  </a:lnTo>
                  <a:cubicBezTo>
                    <a:pt x="55880" y="660400"/>
                    <a:pt x="0" y="604520"/>
                    <a:pt x="0" y="535940"/>
                  </a:cubicBezTo>
                  <a:lnTo>
                    <a:pt x="0" y="124460"/>
                  </a:lnTo>
                  <a:cubicBezTo>
                    <a:pt x="0" y="55880"/>
                    <a:pt x="55880" y="0"/>
                    <a:pt x="124460" y="0"/>
                  </a:cubicBezTo>
                  <a:lnTo>
                    <a:pt x="2138623" y="0"/>
                  </a:lnTo>
                  <a:cubicBezTo>
                    <a:pt x="2207202" y="0"/>
                    <a:pt x="2263083" y="55880"/>
                    <a:pt x="2263083" y="124460"/>
                  </a:cubicBezTo>
                  <a:lnTo>
                    <a:pt x="2263083" y="535940"/>
                  </a:lnTo>
                  <a:cubicBezTo>
                    <a:pt x="2263083" y="604520"/>
                    <a:pt x="2207202" y="660400"/>
                    <a:pt x="2138623" y="660400"/>
                  </a:cubicBezTo>
                  <a:close/>
                </a:path>
              </a:pathLst>
            </a:custGeom>
            <a:solidFill>
              <a:srgbClr val="EDECED"/>
            </a:solidFill>
          </p:spPr>
        </p:sp>
      </p:grpSp>
      <p:sp>
        <p:nvSpPr>
          <p:cNvPr name="TextBox 21" id="21"/>
          <p:cNvSpPr txBox="true"/>
          <p:nvPr/>
        </p:nvSpPr>
        <p:spPr>
          <a:xfrm rot="0">
            <a:off x="2013992" y="5999974"/>
            <a:ext cx="3193830" cy="606819"/>
          </a:xfrm>
          <a:prstGeom prst="rect">
            <a:avLst/>
          </a:prstGeom>
        </p:spPr>
        <p:txBody>
          <a:bodyPr anchor="t" rtlCol="false" tIns="0" lIns="0" bIns="0" rIns="0">
            <a:spAutoFit/>
          </a:bodyPr>
          <a:lstStyle/>
          <a:p>
            <a:pPr algn="ctr" marL="0" indent="0" lvl="0">
              <a:lnSpc>
                <a:spcPts val="4573"/>
              </a:lnSpc>
              <a:spcBef>
                <a:spcPct val="0"/>
              </a:spcBef>
            </a:pPr>
            <a:r>
              <a:rPr lang="en-US" b="true" sz="4573">
                <a:solidFill>
                  <a:srgbClr val="171717"/>
                </a:solidFill>
                <a:latin typeface="Barlow Medium"/>
                <a:ea typeface="Barlow Medium"/>
                <a:cs typeface="Barlow Medium"/>
                <a:sym typeface="Barlow Medium"/>
              </a:rPr>
              <a:t>Interface 3D</a:t>
            </a:r>
          </a:p>
        </p:txBody>
      </p:sp>
      <p:sp>
        <p:nvSpPr>
          <p:cNvPr name="TextBox 22" id="22"/>
          <p:cNvSpPr txBox="true"/>
          <p:nvPr/>
        </p:nvSpPr>
        <p:spPr>
          <a:xfrm rot="0">
            <a:off x="6106131" y="3665285"/>
            <a:ext cx="10356443" cy="1562100"/>
          </a:xfrm>
          <a:prstGeom prst="rect">
            <a:avLst/>
          </a:prstGeom>
        </p:spPr>
        <p:txBody>
          <a:bodyPr anchor="t" rtlCol="false" tIns="0" lIns="0" bIns="0" rIns="0">
            <a:spAutoFit/>
          </a:bodyPr>
          <a:lstStyle/>
          <a:p>
            <a:pPr algn="ctr">
              <a:lnSpc>
                <a:spcPts val="4199"/>
              </a:lnSpc>
            </a:pPr>
            <a:r>
              <a:rPr lang="en-US" sz="2999">
                <a:solidFill>
                  <a:srgbClr val="171717"/>
                </a:solidFill>
                <a:latin typeface="Barlow"/>
                <a:ea typeface="Barlow"/>
                <a:cs typeface="Barlow"/>
                <a:sym typeface="Barlow"/>
              </a:rPr>
              <a:t>Initialisation des composants du simulateur : environnement, entités robotiques, gestion des collisions, enregistrement des actions (logging), stratégies de base, et rendu 3D.</a:t>
            </a:r>
          </a:p>
        </p:txBody>
      </p:sp>
      <p:sp>
        <p:nvSpPr>
          <p:cNvPr name="AutoShape 23" id="23"/>
          <p:cNvSpPr/>
          <p:nvPr/>
        </p:nvSpPr>
        <p:spPr>
          <a:xfrm>
            <a:off x="5396387" y="4217735"/>
            <a:ext cx="0" cy="2042786"/>
          </a:xfrm>
          <a:prstGeom prst="line">
            <a:avLst/>
          </a:prstGeom>
          <a:ln cap="flat" w="38100">
            <a:solidFill>
              <a:srgbClr val="5B6EEF"/>
            </a:solidFill>
            <a:prstDash val="solid"/>
            <a:headEnd type="none" len="sm" w="sm"/>
            <a:tailEnd type="triangle" len="med" w="lg"/>
          </a:ln>
        </p:spPr>
      </p:sp>
      <p:sp>
        <p:nvSpPr>
          <p:cNvPr name="AutoShape 24" id="24"/>
          <p:cNvSpPr/>
          <p:nvPr/>
        </p:nvSpPr>
        <p:spPr>
          <a:xfrm>
            <a:off x="5396387" y="4217735"/>
            <a:ext cx="0" cy="4084969"/>
          </a:xfrm>
          <a:prstGeom prst="line">
            <a:avLst/>
          </a:prstGeom>
          <a:ln cap="flat" w="38100">
            <a:solidFill>
              <a:srgbClr val="5B6EEF"/>
            </a:solidFill>
            <a:prstDash val="solid"/>
            <a:headEnd type="none" len="sm" w="sm"/>
            <a:tailEnd type="triangle" len="med" w="lg"/>
          </a:ln>
        </p:spPr>
      </p:sp>
      <p:sp>
        <p:nvSpPr>
          <p:cNvPr name="TextBox 25" id="25"/>
          <p:cNvSpPr txBox="true"/>
          <p:nvPr/>
        </p:nvSpPr>
        <p:spPr>
          <a:xfrm rot="0">
            <a:off x="6106131" y="5708071"/>
            <a:ext cx="10356443" cy="1038225"/>
          </a:xfrm>
          <a:prstGeom prst="rect">
            <a:avLst/>
          </a:prstGeom>
        </p:spPr>
        <p:txBody>
          <a:bodyPr anchor="t" rtlCol="false" tIns="0" lIns="0" bIns="0" rIns="0">
            <a:spAutoFit/>
          </a:bodyPr>
          <a:lstStyle/>
          <a:p>
            <a:pPr algn="ctr">
              <a:lnSpc>
                <a:spcPts val="4199"/>
              </a:lnSpc>
            </a:pPr>
            <a:r>
              <a:rPr lang="en-US" sz="2999">
                <a:solidFill>
                  <a:srgbClr val="171717"/>
                </a:solidFill>
                <a:latin typeface="Barlow"/>
                <a:ea typeface="Barlow"/>
                <a:cs typeface="Barlow"/>
                <a:sym typeface="Barlow"/>
              </a:rPr>
              <a:t>Ajout des éléments de l’interface 2D dans l’interface 3D, création de la balise, ajout de la stratégie suivre balise</a:t>
            </a:r>
          </a:p>
        </p:txBody>
      </p:sp>
      <p:sp>
        <p:nvSpPr>
          <p:cNvPr name="TextBox 26" id="26"/>
          <p:cNvSpPr txBox="true"/>
          <p:nvPr/>
        </p:nvSpPr>
        <p:spPr>
          <a:xfrm rot="0">
            <a:off x="6106131" y="7750254"/>
            <a:ext cx="10356443" cy="1038225"/>
          </a:xfrm>
          <a:prstGeom prst="rect">
            <a:avLst/>
          </a:prstGeom>
        </p:spPr>
        <p:txBody>
          <a:bodyPr anchor="t" rtlCol="false" tIns="0" lIns="0" bIns="0" rIns="0">
            <a:spAutoFit/>
          </a:bodyPr>
          <a:lstStyle/>
          <a:p>
            <a:pPr algn="ctr">
              <a:lnSpc>
                <a:spcPts val="4199"/>
              </a:lnSpc>
            </a:pPr>
            <a:r>
              <a:rPr lang="en-US" sz="2999">
                <a:solidFill>
                  <a:srgbClr val="171717"/>
                </a:solidFill>
                <a:latin typeface="Barlow"/>
                <a:ea typeface="Barlow"/>
                <a:cs typeface="Barlow"/>
                <a:sym typeface="Barlow"/>
              </a:rPr>
              <a:t>Création d’un adaptateur pour utiliser toutes nos stratégies avec le robot réel, gestion des problèmes de l’API</a:t>
            </a:r>
          </a:p>
        </p:txBody>
      </p:sp>
      <p:sp>
        <p:nvSpPr>
          <p:cNvPr name="Freeform 27" id="27"/>
          <p:cNvSpPr/>
          <p:nvPr/>
        </p:nvSpPr>
        <p:spPr>
          <a:xfrm flipH="false" flipV="false" rot="0">
            <a:off x="2077" y="0"/>
            <a:ext cx="776820" cy="776820"/>
          </a:xfrm>
          <a:custGeom>
            <a:avLst/>
            <a:gdLst/>
            <a:ahLst/>
            <a:cxnLst/>
            <a:rect r="r" b="b" t="t" l="l"/>
            <a:pathLst>
              <a:path h="776820" w="776820">
                <a:moveTo>
                  <a:pt x="0" y="0"/>
                </a:moveTo>
                <a:lnTo>
                  <a:pt x="776820" y="0"/>
                </a:lnTo>
                <a:lnTo>
                  <a:pt x="776820" y="776820"/>
                </a:lnTo>
                <a:lnTo>
                  <a:pt x="0" y="776820"/>
                </a:lnTo>
                <a:lnTo>
                  <a:pt x="0" y="0"/>
                </a:lnTo>
                <a:close/>
              </a:path>
            </a:pathLst>
          </a:custGeom>
          <a:blipFill>
            <a:blip r:embed="rId2"/>
            <a:stretch>
              <a:fillRect l="0" t="0" r="0" b="0"/>
            </a:stretch>
          </a:blipFill>
        </p:spPr>
      </p:sp>
    </p:spTree>
  </p:cSld>
  <p:clrMapOvr>
    <a:masterClrMapping/>
  </p:clrMapOvr>
  <p:transition spd="slow">
    <p:push dir="l"/>
  </p:transition>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5B6EEF"/>
        </a:solidFill>
      </p:bgPr>
    </p:bg>
    <p:spTree>
      <p:nvGrpSpPr>
        <p:cNvPr id="1" name=""/>
        <p:cNvGrpSpPr/>
        <p:nvPr/>
      </p:nvGrpSpPr>
      <p:grpSpPr>
        <a:xfrm>
          <a:off x="0" y="0"/>
          <a:ext cx="0" cy="0"/>
          <a:chOff x="0" y="0"/>
          <a:chExt cx="0" cy="0"/>
        </a:xfrm>
      </p:grpSpPr>
      <p:grpSp>
        <p:nvGrpSpPr>
          <p:cNvPr name="Group 2" id="2"/>
          <p:cNvGrpSpPr/>
          <p:nvPr/>
        </p:nvGrpSpPr>
        <p:grpSpPr>
          <a:xfrm rot="0">
            <a:off x="651750" y="651750"/>
            <a:ext cx="16984499" cy="8983499"/>
            <a:chOff x="0" y="0"/>
            <a:chExt cx="22645999" cy="11977999"/>
          </a:xfrm>
        </p:grpSpPr>
        <p:grpSp>
          <p:nvGrpSpPr>
            <p:cNvPr name="Group 3" id="3"/>
            <p:cNvGrpSpPr/>
            <p:nvPr/>
          </p:nvGrpSpPr>
          <p:grpSpPr>
            <a:xfrm rot="0">
              <a:off x="0" y="0"/>
              <a:ext cx="22645999" cy="11977999"/>
              <a:chOff x="0" y="0"/>
              <a:chExt cx="5745374" cy="3038863"/>
            </a:xfrm>
          </p:grpSpPr>
          <p:sp>
            <p:nvSpPr>
              <p:cNvPr name="Freeform 4" id="4"/>
              <p:cNvSpPr/>
              <p:nvPr/>
            </p:nvSpPr>
            <p:spPr>
              <a:xfrm flipH="false" flipV="false" rot="0">
                <a:off x="0" y="0"/>
                <a:ext cx="5745374" cy="3038863"/>
              </a:xfrm>
              <a:custGeom>
                <a:avLst/>
                <a:gdLst/>
                <a:ahLst/>
                <a:cxnLst/>
                <a:rect r="r" b="b" t="t" l="l"/>
                <a:pathLst>
                  <a:path h="3038863" w="5745374">
                    <a:moveTo>
                      <a:pt x="5620914" y="3038863"/>
                    </a:moveTo>
                    <a:lnTo>
                      <a:pt x="124460" y="3038863"/>
                    </a:lnTo>
                    <a:cubicBezTo>
                      <a:pt x="55880" y="3038863"/>
                      <a:pt x="0" y="2982983"/>
                      <a:pt x="0" y="2914403"/>
                    </a:cubicBezTo>
                    <a:lnTo>
                      <a:pt x="0" y="124460"/>
                    </a:lnTo>
                    <a:cubicBezTo>
                      <a:pt x="0" y="55880"/>
                      <a:pt x="55880" y="0"/>
                      <a:pt x="124460" y="0"/>
                    </a:cubicBezTo>
                    <a:lnTo>
                      <a:pt x="5620914" y="0"/>
                    </a:lnTo>
                    <a:cubicBezTo>
                      <a:pt x="5689494" y="0"/>
                      <a:pt x="5745374" y="55880"/>
                      <a:pt x="5745374" y="124460"/>
                    </a:cubicBezTo>
                    <a:lnTo>
                      <a:pt x="5745374" y="2914403"/>
                    </a:lnTo>
                    <a:cubicBezTo>
                      <a:pt x="5745374" y="2982983"/>
                      <a:pt x="5689494" y="3038863"/>
                      <a:pt x="5620914" y="3038863"/>
                    </a:cubicBezTo>
                    <a:close/>
                  </a:path>
                </a:pathLst>
              </a:custGeom>
              <a:solidFill>
                <a:srgbClr val="FFFFFF"/>
              </a:solidFill>
            </p:spPr>
          </p:sp>
        </p:grpSp>
        <p:sp>
          <p:nvSpPr>
            <p:cNvPr name="AutoShape 5" id="5"/>
            <p:cNvSpPr/>
            <p:nvPr/>
          </p:nvSpPr>
          <p:spPr>
            <a:xfrm rot="0">
              <a:off x="0" y="1266422"/>
              <a:ext cx="22645999" cy="0"/>
            </a:xfrm>
            <a:prstGeom prst="line">
              <a:avLst/>
            </a:prstGeom>
            <a:ln cap="rnd" w="12700">
              <a:solidFill>
                <a:srgbClr val="000000"/>
              </a:solidFill>
              <a:prstDash val="solid"/>
              <a:headEnd type="none" len="sm" w="sm"/>
              <a:tailEnd type="none" len="sm" w="sm"/>
            </a:ln>
          </p:spPr>
        </p:sp>
        <p:grpSp>
          <p:nvGrpSpPr>
            <p:cNvPr name="Group 6" id="6"/>
            <p:cNvGrpSpPr/>
            <p:nvPr/>
          </p:nvGrpSpPr>
          <p:grpSpPr>
            <a:xfrm rot="-10800000">
              <a:off x="1386781" y="502600"/>
              <a:ext cx="289704" cy="289704"/>
              <a:chOff x="0" y="0"/>
              <a:chExt cx="6350000" cy="6350000"/>
            </a:xfrm>
          </p:grpSpPr>
          <p:sp>
            <p:nvSpPr>
              <p:cNvPr name="Freeform 7" id="7"/>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DECED"/>
              </a:solidFill>
            </p:spPr>
          </p:sp>
        </p:grpSp>
        <p:grpSp>
          <p:nvGrpSpPr>
            <p:cNvPr name="Group 8" id="8"/>
            <p:cNvGrpSpPr/>
            <p:nvPr/>
          </p:nvGrpSpPr>
          <p:grpSpPr>
            <a:xfrm rot="-10800000">
              <a:off x="1039940" y="502600"/>
              <a:ext cx="289704" cy="289704"/>
              <a:chOff x="0" y="0"/>
              <a:chExt cx="6350000" cy="6350000"/>
            </a:xfrm>
          </p:grpSpPr>
          <p:sp>
            <p:nvSpPr>
              <p:cNvPr name="Freeform 9" id="9"/>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5B6EEF"/>
              </a:solidFill>
            </p:spPr>
          </p:sp>
        </p:grpSp>
        <p:grpSp>
          <p:nvGrpSpPr>
            <p:cNvPr name="Group 10" id="10"/>
            <p:cNvGrpSpPr/>
            <p:nvPr/>
          </p:nvGrpSpPr>
          <p:grpSpPr>
            <a:xfrm rot="-10800000">
              <a:off x="693100" y="502600"/>
              <a:ext cx="289704" cy="289704"/>
              <a:chOff x="0" y="0"/>
              <a:chExt cx="6350000" cy="6350000"/>
            </a:xfrm>
          </p:grpSpPr>
          <p:sp>
            <p:nvSpPr>
              <p:cNvPr name="Freeform 11" id="11"/>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171717"/>
              </a:solidFill>
            </p:spPr>
          </p:sp>
        </p:grpSp>
      </p:grpSp>
      <p:sp>
        <p:nvSpPr>
          <p:cNvPr name="TextBox 12" id="12"/>
          <p:cNvSpPr txBox="true"/>
          <p:nvPr/>
        </p:nvSpPr>
        <p:spPr>
          <a:xfrm rot="0">
            <a:off x="2646999" y="2049390"/>
            <a:ext cx="12994002" cy="1058545"/>
          </a:xfrm>
          <a:prstGeom prst="rect">
            <a:avLst/>
          </a:prstGeom>
        </p:spPr>
        <p:txBody>
          <a:bodyPr anchor="t" rtlCol="false" tIns="0" lIns="0" bIns="0" rIns="0">
            <a:spAutoFit/>
          </a:bodyPr>
          <a:lstStyle/>
          <a:p>
            <a:pPr algn="ctr">
              <a:lnSpc>
                <a:spcPts val="7925"/>
              </a:lnSpc>
            </a:pPr>
            <a:r>
              <a:rPr lang="en-US" sz="7925" b="true">
                <a:solidFill>
                  <a:srgbClr val="171717"/>
                </a:solidFill>
                <a:latin typeface="Barlow Bold"/>
                <a:ea typeface="Barlow Bold"/>
                <a:cs typeface="Barlow Bold"/>
                <a:sym typeface="Barlow Bold"/>
              </a:rPr>
              <a:t>Grandes étapes du projet</a:t>
            </a:r>
          </a:p>
        </p:txBody>
      </p:sp>
      <p:grpSp>
        <p:nvGrpSpPr>
          <p:cNvPr name="Group 13" id="13"/>
          <p:cNvGrpSpPr/>
          <p:nvPr/>
        </p:nvGrpSpPr>
        <p:grpSpPr>
          <a:xfrm rot="0">
            <a:off x="1825426" y="7781676"/>
            <a:ext cx="3570961" cy="1042058"/>
            <a:chOff x="0" y="0"/>
            <a:chExt cx="2263083" cy="660400"/>
          </a:xfrm>
        </p:grpSpPr>
        <p:sp>
          <p:nvSpPr>
            <p:cNvPr name="Freeform 14" id="14"/>
            <p:cNvSpPr/>
            <p:nvPr/>
          </p:nvSpPr>
          <p:spPr>
            <a:xfrm flipH="false" flipV="false" rot="0">
              <a:off x="0" y="0"/>
              <a:ext cx="2263083" cy="660400"/>
            </a:xfrm>
            <a:custGeom>
              <a:avLst/>
              <a:gdLst/>
              <a:ahLst/>
              <a:cxnLst/>
              <a:rect r="r" b="b" t="t" l="l"/>
              <a:pathLst>
                <a:path h="660400" w="2263083">
                  <a:moveTo>
                    <a:pt x="2138622" y="660400"/>
                  </a:moveTo>
                  <a:lnTo>
                    <a:pt x="124460" y="660400"/>
                  </a:lnTo>
                  <a:cubicBezTo>
                    <a:pt x="55880" y="660400"/>
                    <a:pt x="0" y="604520"/>
                    <a:pt x="0" y="535940"/>
                  </a:cubicBezTo>
                  <a:lnTo>
                    <a:pt x="0" y="124460"/>
                  </a:lnTo>
                  <a:cubicBezTo>
                    <a:pt x="0" y="55880"/>
                    <a:pt x="55880" y="0"/>
                    <a:pt x="124460" y="0"/>
                  </a:cubicBezTo>
                  <a:lnTo>
                    <a:pt x="2138623" y="0"/>
                  </a:lnTo>
                  <a:cubicBezTo>
                    <a:pt x="2207202" y="0"/>
                    <a:pt x="2263083" y="55880"/>
                    <a:pt x="2263083" y="124460"/>
                  </a:cubicBezTo>
                  <a:lnTo>
                    <a:pt x="2263083" y="535940"/>
                  </a:lnTo>
                  <a:cubicBezTo>
                    <a:pt x="2263083" y="604520"/>
                    <a:pt x="2207202" y="660400"/>
                    <a:pt x="2138623" y="660400"/>
                  </a:cubicBezTo>
                  <a:close/>
                </a:path>
              </a:pathLst>
            </a:custGeom>
            <a:solidFill>
              <a:srgbClr val="EDECED"/>
            </a:solidFill>
          </p:spPr>
        </p:sp>
      </p:grpSp>
      <p:sp>
        <p:nvSpPr>
          <p:cNvPr name="TextBox 15" id="15"/>
          <p:cNvSpPr txBox="true"/>
          <p:nvPr/>
        </p:nvSpPr>
        <p:spPr>
          <a:xfrm rot="0">
            <a:off x="2013992" y="8042157"/>
            <a:ext cx="3193830" cy="606819"/>
          </a:xfrm>
          <a:prstGeom prst="rect">
            <a:avLst/>
          </a:prstGeom>
        </p:spPr>
        <p:txBody>
          <a:bodyPr anchor="t" rtlCol="false" tIns="0" lIns="0" bIns="0" rIns="0">
            <a:spAutoFit/>
          </a:bodyPr>
          <a:lstStyle/>
          <a:p>
            <a:pPr algn="ctr" marL="0" indent="0" lvl="0">
              <a:lnSpc>
                <a:spcPts val="4573"/>
              </a:lnSpc>
              <a:spcBef>
                <a:spcPct val="0"/>
              </a:spcBef>
            </a:pPr>
            <a:r>
              <a:rPr lang="en-US" b="true" sz="4573">
                <a:solidFill>
                  <a:srgbClr val="171717"/>
                </a:solidFill>
                <a:latin typeface="Barlow Medium"/>
                <a:ea typeface="Barlow Medium"/>
                <a:cs typeface="Barlow Medium"/>
                <a:sym typeface="Barlow Medium"/>
              </a:rPr>
              <a:t>Robot Réel</a:t>
            </a:r>
          </a:p>
        </p:txBody>
      </p:sp>
      <p:grpSp>
        <p:nvGrpSpPr>
          <p:cNvPr name="Group 16" id="16"/>
          <p:cNvGrpSpPr/>
          <p:nvPr/>
        </p:nvGrpSpPr>
        <p:grpSpPr>
          <a:xfrm rot="0">
            <a:off x="1825426" y="5739493"/>
            <a:ext cx="3570961" cy="1042058"/>
            <a:chOff x="0" y="0"/>
            <a:chExt cx="2263083" cy="660400"/>
          </a:xfrm>
        </p:grpSpPr>
        <p:sp>
          <p:nvSpPr>
            <p:cNvPr name="Freeform 17" id="17"/>
            <p:cNvSpPr/>
            <p:nvPr/>
          </p:nvSpPr>
          <p:spPr>
            <a:xfrm flipH="false" flipV="false" rot="0">
              <a:off x="0" y="0"/>
              <a:ext cx="2263083" cy="660400"/>
            </a:xfrm>
            <a:custGeom>
              <a:avLst/>
              <a:gdLst/>
              <a:ahLst/>
              <a:cxnLst/>
              <a:rect r="r" b="b" t="t" l="l"/>
              <a:pathLst>
                <a:path h="660400" w="2263083">
                  <a:moveTo>
                    <a:pt x="2138622" y="660400"/>
                  </a:moveTo>
                  <a:lnTo>
                    <a:pt x="124460" y="660400"/>
                  </a:lnTo>
                  <a:cubicBezTo>
                    <a:pt x="55880" y="660400"/>
                    <a:pt x="0" y="604520"/>
                    <a:pt x="0" y="535940"/>
                  </a:cubicBezTo>
                  <a:lnTo>
                    <a:pt x="0" y="124460"/>
                  </a:lnTo>
                  <a:cubicBezTo>
                    <a:pt x="0" y="55880"/>
                    <a:pt x="55880" y="0"/>
                    <a:pt x="124460" y="0"/>
                  </a:cubicBezTo>
                  <a:lnTo>
                    <a:pt x="2138623" y="0"/>
                  </a:lnTo>
                  <a:cubicBezTo>
                    <a:pt x="2207202" y="0"/>
                    <a:pt x="2263083" y="55880"/>
                    <a:pt x="2263083" y="124460"/>
                  </a:cubicBezTo>
                  <a:lnTo>
                    <a:pt x="2263083" y="535940"/>
                  </a:lnTo>
                  <a:cubicBezTo>
                    <a:pt x="2263083" y="604520"/>
                    <a:pt x="2207202" y="660400"/>
                    <a:pt x="2138623" y="660400"/>
                  </a:cubicBezTo>
                  <a:close/>
                </a:path>
              </a:pathLst>
            </a:custGeom>
            <a:solidFill>
              <a:srgbClr val="5B6EEF">
                <a:alpha val="49804"/>
              </a:srgbClr>
            </a:solidFill>
          </p:spPr>
        </p:sp>
      </p:grpSp>
      <p:sp>
        <p:nvSpPr>
          <p:cNvPr name="TextBox 18" id="18"/>
          <p:cNvSpPr txBox="true"/>
          <p:nvPr/>
        </p:nvSpPr>
        <p:spPr>
          <a:xfrm rot="0">
            <a:off x="2013992" y="5999974"/>
            <a:ext cx="3193830" cy="606819"/>
          </a:xfrm>
          <a:prstGeom prst="rect">
            <a:avLst/>
          </a:prstGeom>
        </p:spPr>
        <p:txBody>
          <a:bodyPr anchor="t" rtlCol="false" tIns="0" lIns="0" bIns="0" rIns="0">
            <a:spAutoFit/>
          </a:bodyPr>
          <a:lstStyle/>
          <a:p>
            <a:pPr algn="ctr" marL="0" indent="0" lvl="0">
              <a:lnSpc>
                <a:spcPts val="4573"/>
              </a:lnSpc>
              <a:spcBef>
                <a:spcPct val="0"/>
              </a:spcBef>
            </a:pPr>
            <a:r>
              <a:rPr lang="en-US" b="true" sz="4573">
                <a:solidFill>
                  <a:srgbClr val="171717"/>
                </a:solidFill>
                <a:latin typeface="Barlow Medium"/>
                <a:ea typeface="Barlow Medium"/>
                <a:cs typeface="Barlow Medium"/>
                <a:sym typeface="Barlow Medium"/>
              </a:rPr>
              <a:t>Interface 3D</a:t>
            </a:r>
          </a:p>
        </p:txBody>
      </p:sp>
      <p:sp>
        <p:nvSpPr>
          <p:cNvPr name="TextBox 19" id="19"/>
          <p:cNvSpPr txBox="true"/>
          <p:nvPr/>
        </p:nvSpPr>
        <p:spPr>
          <a:xfrm rot="0">
            <a:off x="6106131" y="3665285"/>
            <a:ext cx="10356443" cy="1562100"/>
          </a:xfrm>
          <a:prstGeom prst="rect">
            <a:avLst/>
          </a:prstGeom>
        </p:spPr>
        <p:txBody>
          <a:bodyPr anchor="t" rtlCol="false" tIns="0" lIns="0" bIns="0" rIns="0">
            <a:spAutoFit/>
          </a:bodyPr>
          <a:lstStyle/>
          <a:p>
            <a:pPr algn="ctr">
              <a:lnSpc>
                <a:spcPts val="4199"/>
              </a:lnSpc>
            </a:pPr>
            <a:r>
              <a:rPr lang="en-US" sz="2999">
                <a:solidFill>
                  <a:srgbClr val="171717"/>
                </a:solidFill>
                <a:latin typeface="Barlow"/>
                <a:ea typeface="Barlow"/>
                <a:cs typeface="Barlow"/>
                <a:sym typeface="Barlow"/>
              </a:rPr>
              <a:t>Initialisation des composants du simulateur : environnement, entités robotiques, gestion des collisions, enregistrement des actions (logging), stratégies de base, et rendu 3D.</a:t>
            </a:r>
          </a:p>
        </p:txBody>
      </p:sp>
      <p:sp>
        <p:nvSpPr>
          <p:cNvPr name="AutoShape 20" id="20"/>
          <p:cNvSpPr/>
          <p:nvPr/>
        </p:nvSpPr>
        <p:spPr>
          <a:xfrm>
            <a:off x="5396387" y="4217735"/>
            <a:ext cx="0" cy="2042786"/>
          </a:xfrm>
          <a:prstGeom prst="line">
            <a:avLst/>
          </a:prstGeom>
          <a:ln cap="flat" w="38100">
            <a:solidFill>
              <a:srgbClr val="5B6EEF"/>
            </a:solidFill>
            <a:prstDash val="solid"/>
            <a:headEnd type="none" len="sm" w="sm"/>
            <a:tailEnd type="triangle" len="med" w="lg"/>
          </a:ln>
        </p:spPr>
      </p:sp>
      <p:sp>
        <p:nvSpPr>
          <p:cNvPr name="AutoShape 21" id="21"/>
          <p:cNvSpPr/>
          <p:nvPr/>
        </p:nvSpPr>
        <p:spPr>
          <a:xfrm>
            <a:off x="5396387" y="4217735"/>
            <a:ext cx="0" cy="4084969"/>
          </a:xfrm>
          <a:prstGeom prst="line">
            <a:avLst/>
          </a:prstGeom>
          <a:ln cap="flat" w="38100">
            <a:solidFill>
              <a:srgbClr val="5B6EEF"/>
            </a:solidFill>
            <a:prstDash val="solid"/>
            <a:headEnd type="none" len="sm" w="sm"/>
            <a:tailEnd type="triangle" len="med" w="lg"/>
          </a:ln>
        </p:spPr>
      </p:sp>
      <p:sp>
        <p:nvSpPr>
          <p:cNvPr name="TextBox 22" id="22"/>
          <p:cNvSpPr txBox="true"/>
          <p:nvPr/>
        </p:nvSpPr>
        <p:spPr>
          <a:xfrm rot="0">
            <a:off x="6106131" y="5708071"/>
            <a:ext cx="10356443" cy="1038225"/>
          </a:xfrm>
          <a:prstGeom prst="rect">
            <a:avLst/>
          </a:prstGeom>
        </p:spPr>
        <p:txBody>
          <a:bodyPr anchor="t" rtlCol="false" tIns="0" lIns="0" bIns="0" rIns="0">
            <a:spAutoFit/>
          </a:bodyPr>
          <a:lstStyle/>
          <a:p>
            <a:pPr algn="ctr">
              <a:lnSpc>
                <a:spcPts val="4199"/>
              </a:lnSpc>
            </a:pPr>
            <a:r>
              <a:rPr lang="en-US" sz="2999">
                <a:solidFill>
                  <a:srgbClr val="171717"/>
                </a:solidFill>
                <a:latin typeface="Barlow"/>
                <a:ea typeface="Barlow"/>
                <a:cs typeface="Barlow"/>
                <a:sym typeface="Barlow"/>
              </a:rPr>
              <a:t>Ajout des éléments de l’interface 2D dans l’interface 3D, création de la balise, ajout de la stratégie suivre balise</a:t>
            </a:r>
          </a:p>
        </p:txBody>
      </p:sp>
      <p:sp>
        <p:nvSpPr>
          <p:cNvPr name="TextBox 23" id="23"/>
          <p:cNvSpPr txBox="true"/>
          <p:nvPr/>
        </p:nvSpPr>
        <p:spPr>
          <a:xfrm rot="0">
            <a:off x="6106131" y="7750254"/>
            <a:ext cx="10356443" cy="1038225"/>
          </a:xfrm>
          <a:prstGeom prst="rect">
            <a:avLst/>
          </a:prstGeom>
        </p:spPr>
        <p:txBody>
          <a:bodyPr anchor="t" rtlCol="false" tIns="0" lIns="0" bIns="0" rIns="0">
            <a:spAutoFit/>
          </a:bodyPr>
          <a:lstStyle/>
          <a:p>
            <a:pPr algn="ctr">
              <a:lnSpc>
                <a:spcPts val="4199"/>
              </a:lnSpc>
            </a:pPr>
            <a:r>
              <a:rPr lang="en-US" sz="2999">
                <a:solidFill>
                  <a:srgbClr val="171717"/>
                </a:solidFill>
                <a:latin typeface="Barlow"/>
                <a:ea typeface="Barlow"/>
                <a:cs typeface="Barlow"/>
                <a:sym typeface="Barlow"/>
              </a:rPr>
              <a:t>Création d’un adaptateur pour utiliser toutes nos stratégies avec le robot réel, gestion des problèmes de l’API</a:t>
            </a:r>
          </a:p>
        </p:txBody>
      </p:sp>
      <p:grpSp>
        <p:nvGrpSpPr>
          <p:cNvPr name="Group 24" id="24"/>
          <p:cNvGrpSpPr/>
          <p:nvPr/>
        </p:nvGrpSpPr>
        <p:grpSpPr>
          <a:xfrm rot="0">
            <a:off x="1825426" y="3696706"/>
            <a:ext cx="3570961" cy="1042058"/>
            <a:chOff x="0" y="0"/>
            <a:chExt cx="2263083" cy="660400"/>
          </a:xfrm>
        </p:grpSpPr>
        <p:sp>
          <p:nvSpPr>
            <p:cNvPr name="Freeform 25" id="25"/>
            <p:cNvSpPr/>
            <p:nvPr/>
          </p:nvSpPr>
          <p:spPr>
            <a:xfrm flipH="false" flipV="false" rot="0">
              <a:off x="0" y="0"/>
              <a:ext cx="2263083" cy="660400"/>
            </a:xfrm>
            <a:custGeom>
              <a:avLst/>
              <a:gdLst/>
              <a:ahLst/>
              <a:cxnLst/>
              <a:rect r="r" b="b" t="t" l="l"/>
              <a:pathLst>
                <a:path h="660400" w="2263083">
                  <a:moveTo>
                    <a:pt x="2138622" y="660400"/>
                  </a:moveTo>
                  <a:lnTo>
                    <a:pt x="124460" y="660400"/>
                  </a:lnTo>
                  <a:cubicBezTo>
                    <a:pt x="55880" y="660400"/>
                    <a:pt x="0" y="604520"/>
                    <a:pt x="0" y="535940"/>
                  </a:cubicBezTo>
                  <a:lnTo>
                    <a:pt x="0" y="124460"/>
                  </a:lnTo>
                  <a:cubicBezTo>
                    <a:pt x="0" y="55880"/>
                    <a:pt x="55880" y="0"/>
                    <a:pt x="124460" y="0"/>
                  </a:cubicBezTo>
                  <a:lnTo>
                    <a:pt x="2138623" y="0"/>
                  </a:lnTo>
                  <a:cubicBezTo>
                    <a:pt x="2207202" y="0"/>
                    <a:pt x="2263083" y="55880"/>
                    <a:pt x="2263083" y="124460"/>
                  </a:cubicBezTo>
                  <a:lnTo>
                    <a:pt x="2263083" y="535940"/>
                  </a:lnTo>
                  <a:cubicBezTo>
                    <a:pt x="2263083" y="604520"/>
                    <a:pt x="2207202" y="660400"/>
                    <a:pt x="2138623" y="660400"/>
                  </a:cubicBezTo>
                  <a:close/>
                </a:path>
              </a:pathLst>
            </a:custGeom>
            <a:solidFill>
              <a:srgbClr val="EDECED"/>
            </a:solidFill>
          </p:spPr>
        </p:sp>
      </p:grpSp>
      <p:sp>
        <p:nvSpPr>
          <p:cNvPr name="TextBox 26" id="26"/>
          <p:cNvSpPr txBox="true"/>
          <p:nvPr/>
        </p:nvSpPr>
        <p:spPr>
          <a:xfrm rot="0">
            <a:off x="2013992" y="3957188"/>
            <a:ext cx="3193830" cy="606819"/>
          </a:xfrm>
          <a:prstGeom prst="rect">
            <a:avLst/>
          </a:prstGeom>
        </p:spPr>
        <p:txBody>
          <a:bodyPr anchor="t" rtlCol="false" tIns="0" lIns="0" bIns="0" rIns="0">
            <a:spAutoFit/>
          </a:bodyPr>
          <a:lstStyle/>
          <a:p>
            <a:pPr algn="ctr" marL="0" indent="0" lvl="0">
              <a:lnSpc>
                <a:spcPts val="4573"/>
              </a:lnSpc>
              <a:spcBef>
                <a:spcPct val="0"/>
              </a:spcBef>
            </a:pPr>
            <a:r>
              <a:rPr lang="en-US" b="true" sz="4573">
                <a:solidFill>
                  <a:srgbClr val="171717"/>
                </a:solidFill>
                <a:latin typeface="Barlow Medium"/>
                <a:ea typeface="Barlow Medium"/>
                <a:cs typeface="Barlow Medium"/>
                <a:sym typeface="Barlow Medium"/>
              </a:rPr>
              <a:t>Interface 2D</a:t>
            </a:r>
          </a:p>
        </p:txBody>
      </p:sp>
      <p:sp>
        <p:nvSpPr>
          <p:cNvPr name="Freeform 27" id="27"/>
          <p:cNvSpPr/>
          <p:nvPr/>
        </p:nvSpPr>
        <p:spPr>
          <a:xfrm flipH="false" flipV="false" rot="0">
            <a:off x="2077" y="0"/>
            <a:ext cx="776820" cy="776820"/>
          </a:xfrm>
          <a:custGeom>
            <a:avLst/>
            <a:gdLst/>
            <a:ahLst/>
            <a:cxnLst/>
            <a:rect r="r" b="b" t="t" l="l"/>
            <a:pathLst>
              <a:path h="776820" w="776820">
                <a:moveTo>
                  <a:pt x="0" y="0"/>
                </a:moveTo>
                <a:lnTo>
                  <a:pt x="776820" y="0"/>
                </a:lnTo>
                <a:lnTo>
                  <a:pt x="776820" y="776820"/>
                </a:lnTo>
                <a:lnTo>
                  <a:pt x="0" y="776820"/>
                </a:lnTo>
                <a:lnTo>
                  <a:pt x="0" y="0"/>
                </a:lnTo>
                <a:close/>
              </a:path>
            </a:pathLst>
          </a:custGeom>
          <a:blipFill>
            <a:blip r:embed="rId2"/>
            <a:stretch>
              <a:fillRect l="0" t="0" r="0" b="0"/>
            </a:stretch>
          </a:blipFill>
        </p:spPr>
      </p:sp>
    </p:spTree>
  </p:cSld>
  <p:clrMapOvr>
    <a:masterClrMapping/>
  </p:clrMapOvr>
  <p:transition spd="fast">
    <p:fade/>
  </p:transition>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CED1D1"/>
        </a:solidFill>
      </p:bgPr>
    </p:bg>
    <p:spTree>
      <p:nvGrpSpPr>
        <p:cNvPr id="1" name=""/>
        <p:cNvGrpSpPr/>
        <p:nvPr/>
      </p:nvGrpSpPr>
      <p:grpSpPr>
        <a:xfrm>
          <a:off x="0" y="0"/>
          <a:ext cx="0" cy="0"/>
          <a:chOff x="0" y="0"/>
          <a:chExt cx="0" cy="0"/>
        </a:xfrm>
      </p:grpSpPr>
      <p:grpSp>
        <p:nvGrpSpPr>
          <p:cNvPr name="Group 2" id="2"/>
          <p:cNvGrpSpPr/>
          <p:nvPr/>
        </p:nvGrpSpPr>
        <p:grpSpPr>
          <a:xfrm rot="0">
            <a:off x="651750" y="651750"/>
            <a:ext cx="16984499" cy="8983499"/>
            <a:chOff x="0" y="0"/>
            <a:chExt cx="22645999" cy="11977999"/>
          </a:xfrm>
        </p:grpSpPr>
        <p:grpSp>
          <p:nvGrpSpPr>
            <p:cNvPr name="Group 3" id="3"/>
            <p:cNvGrpSpPr/>
            <p:nvPr/>
          </p:nvGrpSpPr>
          <p:grpSpPr>
            <a:xfrm rot="0">
              <a:off x="0" y="0"/>
              <a:ext cx="22645999" cy="11977999"/>
              <a:chOff x="0" y="0"/>
              <a:chExt cx="5745374" cy="3038863"/>
            </a:xfrm>
          </p:grpSpPr>
          <p:sp>
            <p:nvSpPr>
              <p:cNvPr name="Freeform 4" id="4"/>
              <p:cNvSpPr/>
              <p:nvPr/>
            </p:nvSpPr>
            <p:spPr>
              <a:xfrm flipH="false" flipV="false" rot="0">
                <a:off x="0" y="0"/>
                <a:ext cx="5745374" cy="3038863"/>
              </a:xfrm>
              <a:custGeom>
                <a:avLst/>
                <a:gdLst/>
                <a:ahLst/>
                <a:cxnLst/>
                <a:rect r="r" b="b" t="t" l="l"/>
                <a:pathLst>
                  <a:path h="3038863" w="5745374">
                    <a:moveTo>
                      <a:pt x="5620914" y="3038863"/>
                    </a:moveTo>
                    <a:lnTo>
                      <a:pt x="124460" y="3038863"/>
                    </a:lnTo>
                    <a:cubicBezTo>
                      <a:pt x="55880" y="3038863"/>
                      <a:pt x="0" y="2982983"/>
                      <a:pt x="0" y="2914403"/>
                    </a:cubicBezTo>
                    <a:lnTo>
                      <a:pt x="0" y="124460"/>
                    </a:lnTo>
                    <a:cubicBezTo>
                      <a:pt x="0" y="55880"/>
                      <a:pt x="55880" y="0"/>
                      <a:pt x="124460" y="0"/>
                    </a:cubicBezTo>
                    <a:lnTo>
                      <a:pt x="5620914" y="0"/>
                    </a:lnTo>
                    <a:cubicBezTo>
                      <a:pt x="5689494" y="0"/>
                      <a:pt x="5745374" y="55880"/>
                      <a:pt x="5745374" y="124460"/>
                    </a:cubicBezTo>
                    <a:lnTo>
                      <a:pt x="5745374" y="2914403"/>
                    </a:lnTo>
                    <a:cubicBezTo>
                      <a:pt x="5745374" y="2982983"/>
                      <a:pt x="5689494" y="3038863"/>
                      <a:pt x="5620914" y="3038863"/>
                    </a:cubicBezTo>
                    <a:close/>
                  </a:path>
                </a:pathLst>
              </a:custGeom>
              <a:solidFill>
                <a:srgbClr val="FFFFFF"/>
              </a:solidFill>
            </p:spPr>
          </p:sp>
        </p:grpSp>
        <p:sp>
          <p:nvSpPr>
            <p:cNvPr name="AutoShape 5" id="5"/>
            <p:cNvSpPr/>
            <p:nvPr/>
          </p:nvSpPr>
          <p:spPr>
            <a:xfrm rot="0">
              <a:off x="0" y="1266422"/>
              <a:ext cx="22645999" cy="0"/>
            </a:xfrm>
            <a:prstGeom prst="line">
              <a:avLst/>
            </a:prstGeom>
            <a:ln cap="rnd" w="12700">
              <a:solidFill>
                <a:srgbClr val="000000"/>
              </a:solidFill>
              <a:prstDash val="solid"/>
              <a:headEnd type="none" len="sm" w="sm"/>
              <a:tailEnd type="none" len="sm" w="sm"/>
            </a:ln>
          </p:spPr>
        </p:sp>
        <p:grpSp>
          <p:nvGrpSpPr>
            <p:cNvPr name="Group 6" id="6"/>
            <p:cNvGrpSpPr/>
            <p:nvPr/>
          </p:nvGrpSpPr>
          <p:grpSpPr>
            <a:xfrm rot="-10800000">
              <a:off x="1386781" y="502600"/>
              <a:ext cx="289704" cy="289704"/>
              <a:chOff x="0" y="0"/>
              <a:chExt cx="6350000" cy="6350000"/>
            </a:xfrm>
          </p:grpSpPr>
          <p:sp>
            <p:nvSpPr>
              <p:cNvPr name="Freeform 7" id="7"/>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DECED"/>
              </a:solidFill>
            </p:spPr>
          </p:sp>
        </p:grpSp>
        <p:grpSp>
          <p:nvGrpSpPr>
            <p:cNvPr name="Group 8" id="8"/>
            <p:cNvGrpSpPr/>
            <p:nvPr/>
          </p:nvGrpSpPr>
          <p:grpSpPr>
            <a:xfrm rot="-10800000">
              <a:off x="1039940" y="502600"/>
              <a:ext cx="289704" cy="289704"/>
              <a:chOff x="0" y="0"/>
              <a:chExt cx="6350000" cy="6350000"/>
            </a:xfrm>
          </p:grpSpPr>
          <p:sp>
            <p:nvSpPr>
              <p:cNvPr name="Freeform 9" id="9"/>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CED1D1"/>
              </a:solidFill>
            </p:spPr>
          </p:sp>
        </p:grpSp>
        <p:grpSp>
          <p:nvGrpSpPr>
            <p:cNvPr name="Group 10" id="10"/>
            <p:cNvGrpSpPr/>
            <p:nvPr/>
          </p:nvGrpSpPr>
          <p:grpSpPr>
            <a:xfrm rot="-10800000">
              <a:off x="693100" y="502600"/>
              <a:ext cx="289704" cy="289704"/>
              <a:chOff x="0" y="0"/>
              <a:chExt cx="6350000" cy="6350000"/>
            </a:xfrm>
          </p:grpSpPr>
          <p:sp>
            <p:nvSpPr>
              <p:cNvPr name="Freeform 11" id="11"/>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5B6EEF"/>
              </a:solidFill>
            </p:spPr>
          </p:sp>
        </p:grpSp>
      </p:grpSp>
      <p:grpSp>
        <p:nvGrpSpPr>
          <p:cNvPr name="Group 12" id="12"/>
          <p:cNvGrpSpPr/>
          <p:nvPr/>
        </p:nvGrpSpPr>
        <p:grpSpPr>
          <a:xfrm rot="0">
            <a:off x="1799486" y="2325040"/>
            <a:ext cx="4566902" cy="1066247"/>
            <a:chOff x="0" y="0"/>
            <a:chExt cx="2828596" cy="660400"/>
          </a:xfrm>
        </p:grpSpPr>
        <p:sp>
          <p:nvSpPr>
            <p:cNvPr name="Freeform 13" id="13"/>
            <p:cNvSpPr/>
            <p:nvPr/>
          </p:nvSpPr>
          <p:spPr>
            <a:xfrm flipH="false" flipV="false" rot="0">
              <a:off x="0" y="0"/>
              <a:ext cx="2828596" cy="660400"/>
            </a:xfrm>
            <a:custGeom>
              <a:avLst/>
              <a:gdLst/>
              <a:ahLst/>
              <a:cxnLst/>
              <a:rect r="r" b="b" t="t" l="l"/>
              <a:pathLst>
                <a:path h="660400" w="2828596">
                  <a:moveTo>
                    <a:pt x="2704136" y="660400"/>
                  </a:moveTo>
                  <a:lnTo>
                    <a:pt x="124460" y="660400"/>
                  </a:lnTo>
                  <a:cubicBezTo>
                    <a:pt x="55880" y="660400"/>
                    <a:pt x="0" y="604520"/>
                    <a:pt x="0" y="535940"/>
                  </a:cubicBezTo>
                  <a:lnTo>
                    <a:pt x="0" y="124460"/>
                  </a:lnTo>
                  <a:cubicBezTo>
                    <a:pt x="0" y="55880"/>
                    <a:pt x="55880" y="0"/>
                    <a:pt x="124460" y="0"/>
                  </a:cubicBezTo>
                  <a:lnTo>
                    <a:pt x="2704136" y="0"/>
                  </a:lnTo>
                  <a:cubicBezTo>
                    <a:pt x="2772716" y="0"/>
                    <a:pt x="2828596" y="55880"/>
                    <a:pt x="2828596" y="124460"/>
                  </a:cubicBezTo>
                  <a:lnTo>
                    <a:pt x="2828596" y="535940"/>
                  </a:lnTo>
                  <a:cubicBezTo>
                    <a:pt x="2828596" y="604520"/>
                    <a:pt x="2772716" y="660400"/>
                    <a:pt x="2704136" y="660400"/>
                  </a:cubicBezTo>
                  <a:close/>
                </a:path>
              </a:pathLst>
            </a:custGeom>
            <a:solidFill>
              <a:srgbClr val="EDECED"/>
            </a:solidFill>
          </p:spPr>
        </p:sp>
      </p:grpSp>
      <p:sp>
        <p:nvSpPr>
          <p:cNvPr name="Freeform 14" id="14"/>
          <p:cNvSpPr/>
          <p:nvPr/>
        </p:nvSpPr>
        <p:spPr>
          <a:xfrm flipH="false" flipV="false" rot="0">
            <a:off x="0" y="0"/>
            <a:ext cx="776820" cy="776820"/>
          </a:xfrm>
          <a:custGeom>
            <a:avLst/>
            <a:gdLst/>
            <a:ahLst/>
            <a:cxnLst/>
            <a:rect r="r" b="b" t="t" l="l"/>
            <a:pathLst>
              <a:path h="776820" w="776820">
                <a:moveTo>
                  <a:pt x="0" y="0"/>
                </a:moveTo>
                <a:lnTo>
                  <a:pt x="776820" y="0"/>
                </a:lnTo>
                <a:lnTo>
                  <a:pt x="776820" y="776820"/>
                </a:lnTo>
                <a:lnTo>
                  <a:pt x="0" y="776820"/>
                </a:lnTo>
                <a:lnTo>
                  <a:pt x="0" y="0"/>
                </a:lnTo>
                <a:close/>
              </a:path>
            </a:pathLst>
          </a:custGeom>
          <a:blipFill>
            <a:blip r:embed="rId2"/>
            <a:stretch>
              <a:fillRect l="0" t="0" r="0" b="0"/>
            </a:stretch>
          </a:blipFill>
        </p:spPr>
      </p:sp>
      <p:sp>
        <p:nvSpPr>
          <p:cNvPr name="Freeform 15" id="15"/>
          <p:cNvSpPr/>
          <p:nvPr/>
        </p:nvSpPr>
        <p:spPr>
          <a:xfrm flipH="false" flipV="false" rot="0">
            <a:off x="888636" y="4230040"/>
            <a:ext cx="6331227" cy="3849174"/>
          </a:xfrm>
          <a:custGeom>
            <a:avLst/>
            <a:gdLst/>
            <a:ahLst/>
            <a:cxnLst/>
            <a:rect r="r" b="b" t="t" l="l"/>
            <a:pathLst>
              <a:path h="3849174" w="6331227">
                <a:moveTo>
                  <a:pt x="0" y="0"/>
                </a:moveTo>
                <a:lnTo>
                  <a:pt x="6331227" y="0"/>
                </a:lnTo>
                <a:lnTo>
                  <a:pt x="6331227" y="3849174"/>
                </a:lnTo>
                <a:lnTo>
                  <a:pt x="0" y="3849174"/>
                </a:lnTo>
                <a:lnTo>
                  <a:pt x="0" y="0"/>
                </a:lnTo>
                <a:close/>
              </a:path>
            </a:pathLst>
          </a:custGeom>
          <a:blipFill>
            <a:blip r:embed="rId3"/>
            <a:stretch>
              <a:fillRect l="-10945" t="0" r="-1850" b="0"/>
            </a:stretch>
          </a:blipFill>
        </p:spPr>
      </p:sp>
      <p:sp>
        <p:nvSpPr>
          <p:cNvPr name="Freeform 16" id="16"/>
          <p:cNvSpPr/>
          <p:nvPr/>
        </p:nvSpPr>
        <p:spPr>
          <a:xfrm flipH="false" flipV="false" rot="0">
            <a:off x="10626784" y="1776280"/>
            <a:ext cx="6527943" cy="3230012"/>
          </a:xfrm>
          <a:custGeom>
            <a:avLst/>
            <a:gdLst/>
            <a:ahLst/>
            <a:cxnLst/>
            <a:rect r="r" b="b" t="t" l="l"/>
            <a:pathLst>
              <a:path h="3230012" w="6527943">
                <a:moveTo>
                  <a:pt x="0" y="0"/>
                </a:moveTo>
                <a:lnTo>
                  <a:pt x="6527943" y="0"/>
                </a:lnTo>
                <a:lnTo>
                  <a:pt x="6527943" y="3230013"/>
                </a:lnTo>
                <a:lnTo>
                  <a:pt x="0" y="3230013"/>
                </a:lnTo>
                <a:lnTo>
                  <a:pt x="0" y="0"/>
                </a:lnTo>
                <a:close/>
              </a:path>
            </a:pathLst>
          </a:custGeom>
          <a:blipFill>
            <a:blip r:embed="rId4"/>
            <a:stretch>
              <a:fillRect l="0" t="-4980" r="0" b="-4980"/>
            </a:stretch>
          </a:blipFill>
        </p:spPr>
      </p:sp>
      <p:sp>
        <p:nvSpPr>
          <p:cNvPr name="Freeform 17" id="17"/>
          <p:cNvSpPr/>
          <p:nvPr/>
        </p:nvSpPr>
        <p:spPr>
          <a:xfrm flipH="false" flipV="false" rot="0">
            <a:off x="10626784" y="5671299"/>
            <a:ext cx="6592683" cy="3587001"/>
          </a:xfrm>
          <a:custGeom>
            <a:avLst/>
            <a:gdLst/>
            <a:ahLst/>
            <a:cxnLst/>
            <a:rect r="r" b="b" t="t" l="l"/>
            <a:pathLst>
              <a:path h="3587001" w="6592683">
                <a:moveTo>
                  <a:pt x="0" y="0"/>
                </a:moveTo>
                <a:lnTo>
                  <a:pt x="6592682" y="0"/>
                </a:lnTo>
                <a:lnTo>
                  <a:pt x="6592682" y="3587001"/>
                </a:lnTo>
                <a:lnTo>
                  <a:pt x="0" y="3587001"/>
                </a:lnTo>
                <a:lnTo>
                  <a:pt x="0" y="0"/>
                </a:lnTo>
                <a:close/>
              </a:path>
            </a:pathLst>
          </a:custGeom>
          <a:blipFill>
            <a:blip r:embed="rId5"/>
            <a:stretch>
              <a:fillRect l="0" t="0" r="0" b="0"/>
            </a:stretch>
          </a:blipFill>
        </p:spPr>
      </p:sp>
      <p:sp>
        <p:nvSpPr>
          <p:cNvPr name="TextBox 18" id="18"/>
          <p:cNvSpPr txBox="true"/>
          <p:nvPr/>
        </p:nvSpPr>
        <p:spPr>
          <a:xfrm rot="0">
            <a:off x="1799486" y="2420290"/>
            <a:ext cx="4509526" cy="819150"/>
          </a:xfrm>
          <a:prstGeom prst="rect">
            <a:avLst/>
          </a:prstGeom>
        </p:spPr>
        <p:txBody>
          <a:bodyPr anchor="t" rtlCol="false" tIns="0" lIns="0" bIns="0" rIns="0">
            <a:spAutoFit/>
          </a:bodyPr>
          <a:lstStyle/>
          <a:p>
            <a:pPr algn="ctr" marL="0" indent="0" lvl="0">
              <a:lnSpc>
                <a:spcPts val="6000"/>
              </a:lnSpc>
              <a:spcBef>
                <a:spcPct val="0"/>
              </a:spcBef>
            </a:pPr>
            <a:r>
              <a:rPr lang="en-US" b="true" sz="6000">
                <a:solidFill>
                  <a:srgbClr val="171717"/>
                </a:solidFill>
                <a:latin typeface="Barlow Medium"/>
                <a:ea typeface="Barlow Medium"/>
                <a:cs typeface="Barlow Medium"/>
                <a:sym typeface="Barlow Medium"/>
              </a:rPr>
              <a:t>Interface 3D</a:t>
            </a:r>
          </a:p>
        </p:txBody>
      </p:sp>
      <p:sp>
        <p:nvSpPr>
          <p:cNvPr name="TextBox 19" id="19"/>
          <p:cNvSpPr txBox="true"/>
          <p:nvPr/>
        </p:nvSpPr>
        <p:spPr>
          <a:xfrm rot="0">
            <a:off x="7907612" y="2838837"/>
            <a:ext cx="2472777" cy="1047750"/>
          </a:xfrm>
          <a:prstGeom prst="rect">
            <a:avLst/>
          </a:prstGeom>
        </p:spPr>
        <p:txBody>
          <a:bodyPr anchor="t" rtlCol="false" tIns="0" lIns="0" bIns="0" rIns="0">
            <a:spAutoFit/>
          </a:bodyPr>
          <a:lstStyle/>
          <a:p>
            <a:pPr algn="ctr">
              <a:lnSpc>
                <a:spcPts val="4200"/>
              </a:lnSpc>
            </a:pPr>
            <a:r>
              <a:rPr lang="en-US" sz="3000" b="true">
                <a:solidFill>
                  <a:srgbClr val="171717"/>
                </a:solidFill>
                <a:latin typeface="Open Sans Bold"/>
                <a:ea typeface="Open Sans Bold"/>
                <a:cs typeface="Open Sans Bold"/>
                <a:sym typeface="Open Sans Bold"/>
              </a:rPr>
              <a:t>Vue avant avec balise</a:t>
            </a:r>
          </a:p>
        </p:txBody>
      </p:sp>
      <p:sp>
        <p:nvSpPr>
          <p:cNvPr name="TextBox 20" id="20"/>
          <p:cNvSpPr txBox="true"/>
          <p:nvPr/>
        </p:nvSpPr>
        <p:spPr>
          <a:xfrm rot="0">
            <a:off x="7907612" y="6912350"/>
            <a:ext cx="2472777" cy="1047750"/>
          </a:xfrm>
          <a:prstGeom prst="rect">
            <a:avLst/>
          </a:prstGeom>
        </p:spPr>
        <p:txBody>
          <a:bodyPr anchor="t" rtlCol="false" tIns="0" lIns="0" bIns="0" rIns="0">
            <a:spAutoFit/>
          </a:bodyPr>
          <a:lstStyle/>
          <a:p>
            <a:pPr algn="ctr">
              <a:lnSpc>
                <a:spcPts val="4200"/>
              </a:lnSpc>
            </a:pPr>
            <a:r>
              <a:rPr lang="en-US" sz="3000" b="true">
                <a:solidFill>
                  <a:srgbClr val="171717"/>
                </a:solidFill>
                <a:latin typeface="Open Sans Bold"/>
                <a:ea typeface="Open Sans Bold"/>
                <a:cs typeface="Open Sans Bold"/>
                <a:sym typeface="Open Sans Bold"/>
              </a:rPr>
              <a:t>Vue arrière avec balise</a:t>
            </a:r>
          </a:p>
        </p:txBody>
      </p:sp>
    </p:spTree>
  </p:cSld>
  <p:clrMapOvr>
    <a:masterClrMapping/>
  </p:clrMapOvr>
  <p:transition spd="slow">
    <p:push dir="l"/>
  </p:transition>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CED1D1"/>
        </a:solidFill>
      </p:bgPr>
    </p:bg>
    <p:spTree>
      <p:nvGrpSpPr>
        <p:cNvPr id="1" name=""/>
        <p:cNvGrpSpPr/>
        <p:nvPr/>
      </p:nvGrpSpPr>
      <p:grpSpPr>
        <a:xfrm>
          <a:off x="0" y="0"/>
          <a:ext cx="0" cy="0"/>
          <a:chOff x="0" y="0"/>
          <a:chExt cx="0" cy="0"/>
        </a:xfrm>
      </p:grpSpPr>
      <p:grpSp>
        <p:nvGrpSpPr>
          <p:cNvPr name="Group 2" id="2"/>
          <p:cNvGrpSpPr/>
          <p:nvPr/>
        </p:nvGrpSpPr>
        <p:grpSpPr>
          <a:xfrm rot="0">
            <a:off x="651750" y="651750"/>
            <a:ext cx="16984499" cy="8983499"/>
            <a:chOff x="0" y="0"/>
            <a:chExt cx="22645999" cy="11977999"/>
          </a:xfrm>
        </p:grpSpPr>
        <p:grpSp>
          <p:nvGrpSpPr>
            <p:cNvPr name="Group 3" id="3"/>
            <p:cNvGrpSpPr/>
            <p:nvPr/>
          </p:nvGrpSpPr>
          <p:grpSpPr>
            <a:xfrm rot="0">
              <a:off x="0" y="0"/>
              <a:ext cx="22645999" cy="11977999"/>
              <a:chOff x="0" y="0"/>
              <a:chExt cx="5745374" cy="3038863"/>
            </a:xfrm>
          </p:grpSpPr>
          <p:sp>
            <p:nvSpPr>
              <p:cNvPr name="Freeform 4" id="4"/>
              <p:cNvSpPr/>
              <p:nvPr/>
            </p:nvSpPr>
            <p:spPr>
              <a:xfrm flipH="false" flipV="false" rot="0">
                <a:off x="0" y="0"/>
                <a:ext cx="5745374" cy="3038863"/>
              </a:xfrm>
              <a:custGeom>
                <a:avLst/>
                <a:gdLst/>
                <a:ahLst/>
                <a:cxnLst/>
                <a:rect r="r" b="b" t="t" l="l"/>
                <a:pathLst>
                  <a:path h="3038863" w="5745374">
                    <a:moveTo>
                      <a:pt x="5620914" y="3038863"/>
                    </a:moveTo>
                    <a:lnTo>
                      <a:pt x="124460" y="3038863"/>
                    </a:lnTo>
                    <a:cubicBezTo>
                      <a:pt x="55880" y="3038863"/>
                      <a:pt x="0" y="2982983"/>
                      <a:pt x="0" y="2914403"/>
                    </a:cubicBezTo>
                    <a:lnTo>
                      <a:pt x="0" y="124460"/>
                    </a:lnTo>
                    <a:cubicBezTo>
                      <a:pt x="0" y="55880"/>
                      <a:pt x="55880" y="0"/>
                      <a:pt x="124460" y="0"/>
                    </a:cubicBezTo>
                    <a:lnTo>
                      <a:pt x="5620914" y="0"/>
                    </a:lnTo>
                    <a:cubicBezTo>
                      <a:pt x="5689494" y="0"/>
                      <a:pt x="5745374" y="55880"/>
                      <a:pt x="5745374" y="124460"/>
                    </a:cubicBezTo>
                    <a:lnTo>
                      <a:pt x="5745374" y="2914403"/>
                    </a:lnTo>
                    <a:cubicBezTo>
                      <a:pt x="5745374" y="2982983"/>
                      <a:pt x="5689494" y="3038863"/>
                      <a:pt x="5620914" y="3038863"/>
                    </a:cubicBezTo>
                    <a:close/>
                  </a:path>
                </a:pathLst>
              </a:custGeom>
              <a:solidFill>
                <a:srgbClr val="FFFFFF"/>
              </a:solidFill>
            </p:spPr>
          </p:sp>
        </p:grpSp>
        <p:sp>
          <p:nvSpPr>
            <p:cNvPr name="AutoShape 5" id="5"/>
            <p:cNvSpPr/>
            <p:nvPr/>
          </p:nvSpPr>
          <p:spPr>
            <a:xfrm rot="0">
              <a:off x="0" y="1266422"/>
              <a:ext cx="22645999" cy="0"/>
            </a:xfrm>
            <a:prstGeom prst="line">
              <a:avLst/>
            </a:prstGeom>
            <a:ln cap="rnd" w="12700">
              <a:solidFill>
                <a:srgbClr val="000000"/>
              </a:solidFill>
              <a:prstDash val="solid"/>
              <a:headEnd type="none" len="sm" w="sm"/>
              <a:tailEnd type="none" len="sm" w="sm"/>
            </a:ln>
          </p:spPr>
        </p:sp>
        <p:grpSp>
          <p:nvGrpSpPr>
            <p:cNvPr name="Group 6" id="6"/>
            <p:cNvGrpSpPr/>
            <p:nvPr/>
          </p:nvGrpSpPr>
          <p:grpSpPr>
            <a:xfrm rot="-10800000">
              <a:off x="1386781" y="502600"/>
              <a:ext cx="289704" cy="289704"/>
              <a:chOff x="0" y="0"/>
              <a:chExt cx="6350000" cy="6350000"/>
            </a:xfrm>
          </p:grpSpPr>
          <p:sp>
            <p:nvSpPr>
              <p:cNvPr name="Freeform 7" id="7"/>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DECED"/>
              </a:solidFill>
            </p:spPr>
          </p:sp>
        </p:grpSp>
        <p:grpSp>
          <p:nvGrpSpPr>
            <p:cNvPr name="Group 8" id="8"/>
            <p:cNvGrpSpPr/>
            <p:nvPr/>
          </p:nvGrpSpPr>
          <p:grpSpPr>
            <a:xfrm rot="-10800000">
              <a:off x="1039940" y="502600"/>
              <a:ext cx="289704" cy="289704"/>
              <a:chOff x="0" y="0"/>
              <a:chExt cx="6350000" cy="6350000"/>
            </a:xfrm>
          </p:grpSpPr>
          <p:sp>
            <p:nvSpPr>
              <p:cNvPr name="Freeform 9" id="9"/>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5B6EEF"/>
              </a:solidFill>
            </p:spPr>
          </p:sp>
        </p:grpSp>
        <p:grpSp>
          <p:nvGrpSpPr>
            <p:cNvPr name="Group 10" id="10"/>
            <p:cNvGrpSpPr/>
            <p:nvPr/>
          </p:nvGrpSpPr>
          <p:grpSpPr>
            <a:xfrm rot="-10800000">
              <a:off x="693100" y="502600"/>
              <a:ext cx="289704" cy="289704"/>
              <a:chOff x="0" y="0"/>
              <a:chExt cx="6350000" cy="6350000"/>
            </a:xfrm>
          </p:grpSpPr>
          <p:sp>
            <p:nvSpPr>
              <p:cNvPr name="Freeform 11" id="11"/>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171717"/>
              </a:solidFill>
            </p:spPr>
          </p:sp>
        </p:grpSp>
      </p:grpSp>
      <p:sp>
        <p:nvSpPr>
          <p:cNvPr name="Freeform 12" id="12"/>
          <p:cNvSpPr/>
          <p:nvPr/>
        </p:nvSpPr>
        <p:spPr>
          <a:xfrm flipH="false" flipV="false" rot="0">
            <a:off x="11265671" y="2910360"/>
            <a:ext cx="4856307" cy="2733198"/>
          </a:xfrm>
          <a:custGeom>
            <a:avLst/>
            <a:gdLst/>
            <a:ahLst/>
            <a:cxnLst/>
            <a:rect r="r" b="b" t="t" l="l"/>
            <a:pathLst>
              <a:path h="2733198" w="4856307">
                <a:moveTo>
                  <a:pt x="0" y="0"/>
                </a:moveTo>
                <a:lnTo>
                  <a:pt x="4856307" y="0"/>
                </a:lnTo>
                <a:lnTo>
                  <a:pt x="4856307" y="2733198"/>
                </a:lnTo>
                <a:lnTo>
                  <a:pt x="0" y="2733198"/>
                </a:lnTo>
                <a:lnTo>
                  <a:pt x="0" y="0"/>
                </a:lnTo>
                <a:close/>
              </a:path>
            </a:pathLst>
          </a:custGeom>
          <a:blipFill>
            <a:blip r:embed="rId2"/>
            <a:stretch>
              <a:fillRect l="-1516" t="0" r="-1516" b="0"/>
            </a:stretch>
          </a:blipFill>
        </p:spPr>
      </p:sp>
      <p:sp>
        <p:nvSpPr>
          <p:cNvPr name="Freeform 13" id="13"/>
          <p:cNvSpPr/>
          <p:nvPr/>
        </p:nvSpPr>
        <p:spPr>
          <a:xfrm flipH="false" flipV="false" rot="0">
            <a:off x="2077" y="0"/>
            <a:ext cx="776820" cy="776820"/>
          </a:xfrm>
          <a:custGeom>
            <a:avLst/>
            <a:gdLst/>
            <a:ahLst/>
            <a:cxnLst/>
            <a:rect r="r" b="b" t="t" l="l"/>
            <a:pathLst>
              <a:path h="776820" w="776820">
                <a:moveTo>
                  <a:pt x="0" y="0"/>
                </a:moveTo>
                <a:lnTo>
                  <a:pt x="776820" y="0"/>
                </a:lnTo>
                <a:lnTo>
                  <a:pt x="776820" y="776820"/>
                </a:lnTo>
                <a:lnTo>
                  <a:pt x="0" y="776820"/>
                </a:lnTo>
                <a:lnTo>
                  <a:pt x="0" y="0"/>
                </a:lnTo>
                <a:close/>
              </a:path>
            </a:pathLst>
          </a:custGeom>
          <a:blipFill>
            <a:blip r:embed="rId3"/>
            <a:stretch>
              <a:fillRect l="0" t="0" r="0" b="0"/>
            </a:stretch>
          </a:blipFill>
        </p:spPr>
      </p:sp>
      <p:sp>
        <p:nvSpPr>
          <p:cNvPr name="Freeform 14" id="14"/>
          <p:cNvSpPr/>
          <p:nvPr/>
        </p:nvSpPr>
        <p:spPr>
          <a:xfrm flipH="false" flipV="false" rot="0">
            <a:off x="2215601" y="2996085"/>
            <a:ext cx="4904169" cy="2561748"/>
          </a:xfrm>
          <a:custGeom>
            <a:avLst/>
            <a:gdLst/>
            <a:ahLst/>
            <a:cxnLst/>
            <a:rect r="r" b="b" t="t" l="l"/>
            <a:pathLst>
              <a:path h="2561748" w="4904169">
                <a:moveTo>
                  <a:pt x="0" y="0"/>
                </a:moveTo>
                <a:lnTo>
                  <a:pt x="4904169" y="0"/>
                </a:lnTo>
                <a:lnTo>
                  <a:pt x="4904169" y="2561748"/>
                </a:lnTo>
                <a:lnTo>
                  <a:pt x="0" y="2561748"/>
                </a:lnTo>
                <a:lnTo>
                  <a:pt x="0" y="0"/>
                </a:lnTo>
                <a:close/>
              </a:path>
            </a:pathLst>
          </a:custGeom>
          <a:blipFill>
            <a:blip r:embed="rId4"/>
            <a:stretch>
              <a:fillRect l="-911" t="-6058" r="-911" b="0"/>
            </a:stretch>
          </a:blipFill>
        </p:spPr>
      </p:sp>
      <p:sp>
        <p:nvSpPr>
          <p:cNvPr name="Freeform 15" id="15"/>
          <p:cNvSpPr/>
          <p:nvPr/>
        </p:nvSpPr>
        <p:spPr>
          <a:xfrm flipH="false" flipV="false" rot="0">
            <a:off x="11321143" y="6421483"/>
            <a:ext cx="4800835" cy="2612077"/>
          </a:xfrm>
          <a:custGeom>
            <a:avLst/>
            <a:gdLst/>
            <a:ahLst/>
            <a:cxnLst/>
            <a:rect r="r" b="b" t="t" l="l"/>
            <a:pathLst>
              <a:path h="2612077" w="4800835">
                <a:moveTo>
                  <a:pt x="0" y="0"/>
                </a:moveTo>
                <a:lnTo>
                  <a:pt x="4800835" y="0"/>
                </a:lnTo>
                <a:lnTo>
                  <a:pt x="4800835" y="2612078"/>
                </a:lnTo>
                <a:lnTo>
                  <a:pt x="0" y="2612078"/>
                </a:lnTo>
                <a:lnTo>
                  <a:pt x="0" y="0"/>
                </a:lnTo>
                <a:close/>
              </a:path>
            </a:pathLst>
          </a:custGeom>
          <a:blipFill>
            <a:blip r:embed="rId5"/>
            <a:stretch>
              <a:fillRect l="0" t="0" r="0" b="0"/>
            </a:stretch>
          </a:blipFill>
        </p:spPr>
      </p:sp>
      <p:sp>
        <p:nvSpPr>
          <p:cNvPr name="Freeform 16" id="16"/>
          <p:cNvSpPr/>
          <p:nvPr/>
        </p:nvSpPr>
        <p:spPr>
          <a:xfrm flipH="false" flipV="false" rot="0">
            <a:off x="2225756" y="6396135"/>
            <a:ext cx="4894014" cy="2662775"/>
          </a:xfrm>
          <a:custGeom>
            <a:avLst/>
            <a:gdLst/>
            <a:ahLst/>
            <a:cxnLst/>
            <a:rect r="r" b="b" t="t" l="l"/>
            <a:pathLst>
              <a:path h="2662775" w="4894014">
                <a:moveTo>
                  <a:pt x="0" y="0"/>
                </a:moveTo>
                <a:lnTo>
                  <a:pt x="4894014" y="0"/>
                </a:lnTo>
                <a:lnTo>
                  <a:pt x="4894014" y="2662775"/>
                </a:lnTo>
                <a:lnTo>
                  <a:pt x="0" y="2662775"/>
                </a:lnTo>
                <a:lnTo>
                  <a:pt x="0" y="0"/>
                </a:lnTo>
                <a:close/>
              </a:path>
            </a:pathLst>
          </a:custGeom>
          <a:blipFill>
            <a:blip r:embed="rId6"/>
            <a:stretch>
              <a:fillRect l="0" t="0" r="0" b="0"/>
            </a:stretch>
          </a:blipFill>
        </p:spPr>
      </p:sp>
      <p:sp>
        <p:nvSpPr>
          <p:cNvPr name="TextBox 17" id="17"/>
          <p:cNvSpPr txBox="true"/>
          <p:nvPr/>
        </p:nvSpPr>
        <p:spPr>
          <a:xfrm rot="0">
            <a:off x="2215601" y="1589314"/>
            <a:ext cx="15043699" cy="1273421"/>
          </a:xfrm>
          <a:prstGeom prst="rect">
            <a:avLst/>
          </a:prstGeom>
        </p:spPr>
        <p:txBody>
          <a:bodyPr anchor="t" rtlCol="false" tIns="0" lIns="0" bIns="0" rIns="0">
            <a:spAutoFit/>
          </a:bodyPr>
          <a:lstStyle/>
          <a:p>
            <a:pPr algn="l" marL="1054859" indent="-527429" lvl="1">
              <a:lnSpc>
                <a:spcPts val="4885"/>
              </a:lnSpc>
              <a:spcBef>
                <a:spcPct val="0"/>
              </a:spcBef>
              <a:buFont typeface="Arial"/>
              <a:buChar char="•"/>
            </a:pPr>
            <a:r>
              <a:rPr lang="en-US" b="true" sz="4885" strike="noStrike" u="none">
                <a:solidFill>
                  <a:srgbClr val="171717"/>
                </a:solidFill>
                <a:latin typeface="Barlow Bold"/>
                <a:ea typeface="Barlow Bold"/>
                <a:cs typeface="Barlow Bold"/>
                <a:sym typeface="Barlow Bold"/>
              </a:rPr>
              <a:t>L</a:t>
            </a:r>
            <a:r>
              <a:rPr lang="en-US" b="true" sz="4885" strike="noStrike" u="none">
                <a:solidFill>
                  <a:srgbClr val="171717"/>
                </a:solidFill>
                <a:latin typeface="Barlow Bold"/>
                <a:ea typeface="Barlow Bold"/>
                <a:cs typeface="Barlow Bold"/>
                <a:sym typeface="Barlow Bold"/>
              </a:rPr>
              <a:t>a</a:t>
            </a:r>
            <a:r>
              <a:rPr lang="en-US" b="true" sz="4885" strike="noStrike" u="none">
                <a:solidFill>
                  <a:srgbClr val="171717"/>
                </a:solidFill>
                <a:latin typeface="Barlow Bold"/>
                <a:ea typeface="Barlow Bold"/>
                <a:cs typeface="Barlow Bold"/>
                <a:sym typeface="Barlow Bold"/>
              </a:rPr>
              <a:t> </a:t>
            </a:r>
            <a:r>
              <a:rPr lang="en-US" b="true" sz="4885" strike="noStrike" u="none">
                <a:solidFill>
                  <a:srgbClr val="171717"/>
                </a:solidFill>
                <a:latin typeface="Barlow Bold"/>
                <a:ea typeface="Barlow Bold"/>
                <a:cs typeface="Barlow Bold"/>
                <a:sym typeface="Barlow Bold"/>
              </a:rPr>
              <a:t>v</a:t>
            </a:r>
            <a:r>
              <a:rPr lang="en-US" b="true" sz="4885" strike="noStrike" u="none">
                <a:solidFill>
                  <a:srgbClr val="171717"/>
                </a:solidFill>
                <a:latin typeface="Barlow Bold"/>
                <a:ea typeface="Barlow Bold"/>
                <a:cs typeface="Barlow Bold"/>
                <a:sym typeface="Barlow Bold"/>
              </a:rPr>
              <a:t>is</a:t>
            </a:r>
            <a:r>
              <a:rPr lang="en-US" b="true" sz="4885" strike="noStrike" u="none">
                <a:solidFill>
                  <a:srgbClr val="171717"/>
                </a:solidFill>
                <a:latin typeface="Barlow Bold"/>
                <a:ea typeface="Barlow Bold"/>
                <a:cs typeface="Barlow Bold"/>
                <a:sym typeface="Barlow Bold"/>
              </a:rPr>
              <a:t>ual</a:t>
            </a:r>
            <a:r>
              <a:rPr lang="en-US" b="true" sz="4885" strike="noStrike" u="none">
                <a:solidFill>
                  <a:srgbClr val="171717"/>
                </a:solidFill>
                <a:latin typeface="Barlow Bold"/>
                <a:ea typeface="Barlow Bold"/>
                <a:cs typeface="Barlow Bold"/>
                <a:sym typeface="Barlow Bold"/>
              </a:rPr>
              <a:t>i</a:t>
            </a:r>
            <a:r>
              <a:rPr lang="en-US" b="true" sz="4885" strike="noStrike" u="none">
                <a:solidFill>
                  <a:srgbClr val="171717"/>
                </a:solidFill>
                <a:latin typeface="Barlow Bold"/>
                <a:ea typeface="Barlow Bold"/>
                <a:cs typeface="Barlow Bold"/>
                <a:sym typeface="Barlow Bold"/>
              </a:rPr>
              <a:t>sa</a:t>
            </a:r>
            <a:r>
              <a:rPr lang="en-US" b="true" sz="4885" strike="noStrike" u="none">
                <a:solidFill>
                  <a:srgbClr val="171717"/>
                </a:solidFill>
                <a:latin typeface="Barlow Bold"/>
                <a:ea typeface="Barlow Bold"/>
                <a:cs typeface="Barlow Bold"/>
                <a:sym typeface="Barlow Bold"/>
              </a:rPr>
              <a:t>t</a:t>
            </a:r>
            <a:r>
              <a:rPr lang="en-US" b="true" sz="4885" strike="noStrike" u="none">
                <a:solidFill>
                  <a:srgbClr val="171717"/>
                </a:solidFill>
                <a:latin typeface="Barlow Bold"/>
                <a:ea typeface="Barlow Bold"/>
                <a:cs typeface="Barlow Bold"/>
                <a:sym typeface="Barlow Bold"/>
              </a:rPr>
              <a:t>ion sou</a:t>
            </a:r>
            <a:r>
              <a:rPr lang="en-US" b="true" sz="4885" strike="noStrike" u="none">
                <a:solidFill>
                  <a:srgbClr val="171717"/>
                </a:solidFill>
                <a:latin typeface="Barlow Bold"/>
                <a:ea typeface="Barlow Bold"/>
                <a:cs typeface="Barlow Bold"/>
                <a:sym typeface="Barlow Bold"/>
              </a:rPr>
              <a:t>s </a:t>
            </a:r>
            <a:r>
              <a:rPr lang="en-US" b="true" sz="4885" strike="noStrike" u="none">
                <a:solidFill>
                  <a:srgbClr val="171717"/>
                </a:solidFill>
                <a:latin typeface="Barlow Bold"/>
                <a:ea typeface="Barlow Bold"/>
                <a:cs typeface="Barlow Bold"/>
                <a:sym typeface="Barlow Bold"/>
              </a:rPr>
              <a:t>plusi</a:t>
            </a:r>
            <a:r>
              <a:rPr lang="en-US" b="true" sz="4885" strike="noStrike" u="none">
                <a:solidFill>
                  <a:srgbClr val="171717"/>
                </a:solidFill>
                <a:latin typeface="Barlow Bold"/>
                <a:ea typeface="Barlow Bold"/>
                <a:cs typeface="Barlow Bold"/>
                <a:sym typeface="Barlow Bold"/>
              </a:rPr>
              <a:t>e</a:t>
            </a:r>
            <a:r>
              <a:rPr lang="en-US" b="true" sz="4885" strike="noStrike" u="none">
                <a:solidFill>
                  <a:srgbClr val="171717"/>
                </a:solidFill>
                <a:latin typeface="Barlow Bold"/>
                <a:ea typeface="Barlow Bold"/>
                <a:cs typeface="Barlow Bold"/>
                <a:sym typeface="Barlow Bold"/>
              </a:rPr>
              <a:t>urs</a:t>
            </a:r>
            <a:r>
              <a:rPr lang="en-US" b="true" sz="4885" strike="noStrike" u="none">
                <a:solidFill>
                  <a:srgbClr val="171717"/>
                </a:solidFill>
                <a:latin typeface="Barlow Bold"/>
                <a:ea typeface="Barlow Bold"/>
                <a:cs typeface="Barlow Bold"/>
                <a:sym typeface="Barlow Bold"/>
              </a:rPr>
              <a:t> </a:t>
            </a:r>
            <a:r>
              <a:rPr lang="en-US" b="true" sz="4885" strike="noStrike" u="none">
                <a:solidFill>
                  <a:srgbClr val="171717"/>
                </a:solidFill>
                <a:latin typeface="Barlow Bold"/>
                <a:ea typeface="Barlow Bold"/>
                <a:cs typeface="Barlow Bold"/>
                <a:sym typeface="Barlow Bold"/>
              </a:rPr>
              <a:t>angl</a:t>
            </a:r>
            <a:r>
              <a:rPr lang="en-US" b="true" sz="4885" strike="noStrike" u="none">
                <a:solidFill>
                  <a:srgbClr val="171717"/>
                </a:solidFill>
                <a:latin typeface="Barlow Bold"/>
                <a:ea typeface="Barlow Bold"/>
                <a:cs typeface="Barlow Bold"/>
                <a:sym typeface="Barlow Bold"/>
              </a:rPr>
              <a:t>e</a:t>
            </a:r>
            <a:r>
              <a:rPr lang="en-US" b="true" sz="4885" strike="noStrike" u="none">
                <a:solidFill>
                  <a:srgbClr val="171717"/>
                </a:solidFill>
                <a:latin typeface="Barlow Bold"/>
                <a:ea typeface="Barlow Bold"/>
                <a:cs typeface="Barlow Bold"/>
                <a:sym typeface="Barlow Bold"/>
              </a:rPr>
              <a:t>s</a:t>
            </a:r>
            <a:r>
              <a:rPr lang="en-US" b="true" sz="4885" strike="noStrike" u="none">
                <a:solidFill>
                  <a:srgbClr val="171717"/>
                </a:solidFill>
                <a:latin typeface="Barlow Bold"/>
                <a:ea typeface="Barlow Bold"/>
                <a:cs typeface="Barlow Bold"/>
                <a:sym typeface="Barlow Bold"/>
              </a:rPr>
              <a:t> dans                                                                                               l’interface 3D</a:t>
            </a:r>
          </a:p>
        </p:txBody>
      </p:sp>
      <p:sp>
        <p:nvSpPr>
          <p:cNvPr name="TextBox 18" id="18"/>
          <p:cNvSpPr txBox="true"/>
          <p:nvPr/>
        </p:nvSpPr>
        <p:spPr>
          <a:xfrm rot="0">
            <a:off x="12814369" y="5634033"/>
            <a:ext cx="2143015" cy="453379"/>
          </a:xfrm>
          <a:prstGeom prst="rect">
            <a:avLst/>
          </a:prstGeom>
        </p:spPr>
        <p:txBody>
          <a:bodyPr anchor="t" rtlCol="false" tIns="0" lIns="0" bIns="0" rIns="0">
            <a:spAutoFit/>
          </a:bodyPr>
          <a:lstStyle/>
          <a:p>
            <a:pPr algn="ctr">
              <a:lnSpc>
                <a:spcPts val="3639"/>
              </a:lnSpc>
            </a:pPr>
            <a:r>
              <a:rPr lang="en-US" sz="2599" b="true">
                <a:solidFill>
                  <a:srgbClr val="171717"/>
                </a:solidFill>
                <a:latin typeface="Open Sans Bold"/>
                <a:ea typeface="Open Sans Bold"/>
                <a:cs typeface="Open Sans Bold"/>
                <a:sym typeface="Open Sans Bold"/>
              </a:rPr>
              <a:t>Vue avant</a:t>
            </a:r>
          </a:p>
        </p:txBody>
      </p:sp>
      <p:sp>
        <p:nvSpPr>
          <p:cNvPr name="TextBox 19" id="19"/>
          <p:cNvSpPr txBox="true"/>
          <p:nvPr/>
        </p:nvSpPr>
        <p:spPr>
          <a:xfrm rot="0">
            <a:off x="13104809" y="9058910"/>
            <a:ext cx="2347613" cy="427990"/>
          </a:xfrm>
          <a:prstGeom prst="rect">
            <a:avLst/>
          </a:prstGeom>
        </p:spPr>
        <p:txBody>
          <a:bodyPr anchor="t" rtlCol="false" tIns="0" lIns="0" bIns="0" rIns="0">
            <a:spAutoFit/>
          </a:bodyPr>
          <a:lstStyle/>
          <a:p>
            <a:pPr algn="ctr">
              <a:lnSpc>
                <a:spcPts val="3494"/>
              </a:lnSpc>
            </a:pPr>
            <a:r>
              <a:rPr lang="en-US" sz="2495" b="true">
                <a:solidFill>
                  <a:srgbClr val="171717"/>
                </a:solidFill>
                <a:latin typeface="Open Sans Bold"/>
                <a:ea typeface="Open Sans Bold"/>
                <a:cs typeface="Open Sans Bold"/>
                <a:sym typeface="Open Sans Bold"/>
              </a:rPr>
              <a:t>Vue du dessus</a:t>
            </a:r>
          </a:p>
        </p:txBody>
      </p:sp>
      <p:sp>
        <p:nvSpPr>
          <p:cNvPr name="TextBox 20" id="20"/>
          <p:cNvSpPr txBox="true"/>
          <p:nvPr/>
        </p:nvSpPr>
        <p:spPr>
          <a:xfrm rot="0">
            <a:off x="3114051" y="5643558"/>
            <a:ext cx="2925103" cy="434267"/>
          </a:xfrm>
          <a:prstGeom prst="rect">
            <a:avLst/>
          </a:prstGeom>
        </p:spPr>
        <p:txBody>
          <a:bodyPr anchor="t" rtlCol="false" tIns="0" lIns="0" bIns="0" rIns="0">
            <a:spAutoFit/>
          </a:bodyPr>
          <a:lstStyle/>
          <a:p>
            <a:pPr algn="ctr">
              <a:lnSpc>
                <a:spcPts val="3552"/>
              </a:lnSpc>
            </a:pPr>
            <a:r>
              <a:rPr lang="en-US" sz="2537" b="true">
                <a:solidFill>
                  <a:srgbClr val="171717"/>
                </a:solidFill>
                <a:latin typeface="Open Sans Bold"/>
                <a:ea typeface="Open Sans Bold"/>
                <a:cs typeface="Open Sans Bold"/>
                <a:sym typeface="Open Sans Bold"/>
              </a:rPr>
              <a:t>Vue arrière</a:t>
            </a:r>
          </a:p>
        </p:txBody>
      </p:sp>
      <p:sp>
        <p:nvSpPr>
          <p:cNvPr name="TextBox 21" id="21"/>
          <p:cNvSpPr txBox="true"/>
          <p:nvPr/>
        </p:nvSpPr>
        <p:spPr>
          <a:xfrm rot="0">
            <a:off x="3362589" y="9001760"/>
            <a:ext cx="2201399" cy="464174"/>
          </a:xfrm>
          <a:prstGeom prst="rect">
            <a:avLst/>
          </a:prstGeom>
        </p:spPr>
        <p:txBody>
          <a:bodyPr anchor="t" rtlCol="false" tIns="0" lIns="0" bIns="0" rIns="0">
            <a:spAutoFit/>
          </a:bodyPr>
          <a:lstStyle/>
          <a:p>
            <a:pPr algn="ctr">
              <a:lnSpc>
                <a:spcPts val="3739"/>
              </a:lnSpc>
            </a:pPr>
            <a:r>
              <a:rPr lang="en-US" sz="2670" b="true">
                <a:solidFill>
                  <a:srgbClr val="171717"/>
                </a:solidFill>
                <a:latin typeface="Open Sans Bold"/>
                <a:ea typeface="Open Sans Bold"/>
                <a:cs typeface="Open Sans Bold"/>
                <a:sym typeface="Open Sans Bold"/>
              </a:rPr>
              <a:t>Vue cote</a:t>
            </a:r>
          </a:p>
        </p:txBody>
      </p:sp>
    </p:spTree>
  </p:cSld>
  <p:clrMapOvr>
    <a:masterClrMapping/>
  </p:clrMapOvr>
  <p:transition spd="slow">
    <p:push dir="l"/>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DAGG5gl8c54</dc:identifier>
  <dcterms:modified xsi:type="dcterms:W3CDTF">2011-08-01T06:04:30Z</dcterms:modified>
  <cp:revision>1</cp:revision>
  <dc:title>Diapo Projet - itm3</dc:title>
</cp:coreProperties>
</file>